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4" r:id="rId2"/>
    <p:sldMasterId id="2147483756" r:id="rId3"/>
  </p:sldMasterIdLst>
  <p:notesMasterIdLst>
    <p:notesMasterId r:id="rId28"/>
  </p:notesMasterIdLst>
  <p:sldIdLst>
    <p:sldId id="256" r:id="rId4"/>
    <p:sldId id="281" r:id="rId5"/>
    <p:sldId id="257" r:id="rId6"/>
    <p:sldId id="258" r:id="rId7"/>
    <p:sldId id="260" r:id="rId8"/>
    <p:sldId id="280" r:id="rId9"/>
    <p:sldId id="261" r:id="rId10"/>
    <p:sldId id="262" r:id="rId11"/>
    <p:sldId id="263" r:id="rId12"/>
    <p:sldId id="265" r:id="rId13"/>
    <p:sldId id="264" r:id="rId14"/>
    <p:sldId id="266" r:id="rId15"/>
    <p:sldId id="267" r:id="rId16"/>
    <p:sldId id="268" r:id="rId17"/>
    <p:sldId id="269"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CBD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7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259DF-71DD-4F25-913A-05EFBE4BEB42}" type="datetimeFigureOut">
              <a:rPr lang="tr-TR" smtClean="0"/>
              <a:t>10.12.2014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51A18-FED1-44F0-8A87-4F470913773B}" type="slidenum">
              <a:rPr lang="tr-TR" smtClean="0"/>
              <a:t>‹#›</a:t>
            </a:fld>
            <a:endParaRPr lang="tr-TR"/>
          </a:p>
        </p:txBody>
      </p:sp>
    </p:spTree>
    <p:extLst>
      <p:ext uri="{BB962C8B-B14F-4D97-AF65-F5344CB8AC3E}">
        <p14:creationId xmlns:p14="http://schemas.microsoft.com/office/powerpoint/2010/main" val="366682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D51A18-FED1-44F0-8A87-4F470913773B}" type="slidenum">
              <a:rPr lang="tr-TR" smtClean="0"/>
              <a:t>9</a:t>
            </a:fld>
            <a:endParaRPr lang="tr-TR"/>
          </a:p>
        </p:txBody>
      </p:sp>
    </p:spTree>
    <p:extLst>
      <p:ext uri="{BB962C8B-B14F-4D97-AF65-F5344CB8AC3E}">
        <p14:creationId xmlns:p14="http://schemas.microsoft.com/office/powerpoint/2010/main" val="102621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D51A18-FED1-44F0-8A87-4F470913773B}" type="slidenum">
              <a:rPr lang="tr-TR" smtClean="0"/>
              <a:t>10</a:t>
            </a:fld>
            <a:endParaRPr lang="tr-TR"/>
          </a:p>
        </p:txBody>
      </p:sp>
    </p:spTree>
    <p:extLst>
      <p:ext uri="{BB962C8B-B14F-4D97-AF65-F5344CB8AC3E}">
        <p14:creationId xmlns:p14="http://schemas.microsoft.com/office/powerpoint/2010/main" val="1026219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3E810707-9F37-4D17-ABF9-1CB2B39F3819}" type="datetimeFigureOut">
              <a:rPr lang="tr-TR" smtClean="0"/>
              <a:t>10.12.2014</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4D648523-C027-4572-BCFA-299FAFD0D51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48523-C027-4572-BCFA-299FAFD0D511}"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648523-C027-4572-BCFA-299FAFD0D511}"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E810707-9F37-4D17-ABF9-1CB2B39F3819}" type="datetimeFigureOut">
              <a:rPr lang="tr-TR" smtClean="0"/>
              <a:t>10.12.2014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E810707-9F37-4D17-ABF9-1CB2B39F3819}" type="datetimeFigureOut">
              <a:rPr lang="tr-TR" smtClean="0"/>
              <a:t>10.12.2014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E810707-9F37-4D17-ABF9-1CB2B39F3819}" type="datetimeFigureOut">
              <a:rPr lang="tr-TR" smtClean="0"/>
              <a:t>10.12.2014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648523-C027-4572-BCFA-299FAFD0D511}"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648523-C027-4572-BCFA-299FAFD0D511}"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48523-C027-4572-BCFA-299FAFD0D511}"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48523-C027-4572-BCFA-299FAFD0D511}"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3751975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1399000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188776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1256167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810707-9F37-4D17-ABF9-1CB2B39F3819}" type="datetimeFigureOut">
              <a:rPr lang="tr-TR" smtClean="0"/>
              <a:t>10.12.2014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1498740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810707-9F37-4D17-ABF9-1CB2B39F3819}" type="datetimeFigureOut">
              <a:rPr lang="tr-TR" smtClean="0"/>
              <a:t>10.12.2014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3628724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810707-9F37-4D17-ABF9-1CB2B39F3819}" type="datetimeFigureOut">
              <a:rPr lang="tr-TR" smtClean="0"/>
              <a:t>10.12.2014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111606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298726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2817390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4124687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810707-9F37-4D17-ABF9-1CB2B39F3819}" type="datetimeFigureOut">
              <a:rPr lang="tr-TR" smtClean="0"/>
              <a:t>10.12.2014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D648523-C027-4572-BCFA-299FAFD0D511}" type="slidenum">
              <a:rPr lang="tr-TR" smtClean="0"/>
              <a:t>‹#›</a:t>
            </a:fld>
            <a:endParaRPr lang="tr-TR"/>
          </a:p>
        </p:txBody>
      </p:sp>
    </p:spTree>
    <p:extLst>
      <p:ext uri="{BB962C8B-B14F-4D97-AF65-F5344CB8AC3E}">
        <p14:creationId xmlns:p14="http://schemas.microsoft.com/office/powerpoint/2010/main" val="250923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4D648523-C027-4572-BCFA-299FAFD0D511}"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4D648523-C027-4572-BCFA-299FAFD0D511}"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4D648523-C027-4572-BCFA-299FAFD0D511}"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3E810707-9F37-4D17-ABF9-1CB2B39F3819}" type="datetimeFigureOut">
              <a:rPr lang="tr-TR" smtClean="0"/>
              <a:t>10.12.2014</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4D648523-C027-4572-BCFA-299FAFD0D51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4D648523-C027-4572-BCFA-299FAFD0D511}"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3E810707-9F37-4D17-ABF9-1CB2B39F3819}" type="datetimeFigureOut">
              <a:rPr lang="tr-TR" smtClean="0"/>
              <a:t>10.12.2014</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4D648523-C027-4572-BCFA-299FAFD0D511}"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810707-9F37-4D17-ABF9-1CB2B39F3819}" type="datetimeFigureOut">
              <a:rPr lang="tr-TR" smtClean="0"/>
              <a:t>10.12.2014</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648523-C027-4572-BCFA-299FAFD0D51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E810707-9F37-4D17-ABF9-1CB2B39F3819}" type="datetimeFigureOut">
              <a:rPr lang="tr-TR" smtClean="0"/>
              <a:t>10.12.2014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648523-C027-4572-BCFA-299FAFD0D511}"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10707-9F37-4D17-ABF9-1CB2B39F3819}" type="datetimeFigureOut">
              <a:rPr lang="tr-TR" smtClean="0"/>
              <a:t>10.12.2014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48523-C027-4572-BCFA-299FAFD0D511}" type="slidenum">
              <a:rPr lang="tr-TR" smtClean="0"/>
              <a:t>‹#›</a:t>
            </a:fld>
            <a:endParaRPr lang="tr-TR"/>
          </a:p>
        </p:txBody>
      </p:sp>
    </p:spTree>
    <p:extLst>
      <p:ext uri="{BB962C8B-B14F-4D97-AF65-F5344CB8AC3E}">
        <p14:creationId xmlns:p14="http://schemas.microsoft.com/office/powerpoint/2010/main" val="36211410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ba.gov.tr/"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eba.gov.tr/fatihicerikgelistirme" TargetMode="External"/><Relationship Id="rId7" Type="http://schemas.openxmlformats.org/officeDocument/2006/relationships/image" Target="../media/image26.tm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1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www.eba.gov.tr/ekitap"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hyperlink" Target="http://www.eba.gov.tr/dergi"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hyperlink" Target="http://www.eba.gov.tr/video"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hyperlink" Target="http://www.eba.gov.tr/ses"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hyperlink" Target="http://www.eba.gov.tr/gorsel" TargetMode="Externa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www.eba.gov.tr/tartisalim"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hyperlink" Target="http://www.eba.gov.tr/"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www.eba.gov.tr/eicerik" TargetMode="External"/><Relationship Id="rId2" Type="http://schemas.openxmlformats.org/officeDocument/2006/relationships/hyperlink" Target="http://blog.eba.gov.tr/" TargetMode="External"/><Relationship Id="rId1" Type="http://schemas.openxmlformats.org/officeDocument/2006/relationships/slideLayout" Target="../slideLayouts/slideLayout26.xml"/><Relationship Id="rId4" Type="http://schemas.openxmlformats.org/officeDocument/2006/relationships/image" Target="../media/image34.tmp"/></Relationships>
</file>

<file path=ppt/slides/_rels/slide1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hyperlink" Target="https://dosya.eba.gov.tr/"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uzem.eba.gov.tr/" TargetMode="External"/><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hyperlink" Target="http://kaynak.eba.gov.tr/"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ders.eba.gov.tr/" TargetMode="External"/><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mailto:destek@eba.gov.tr" TargetMode="External"/><Relationship Id="rId2" Type="http://schemas.openxmlformats.org/officeDocument/2006/relationships/hyperlink" Target="http://www.eba.gov.tr/"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akk&#305;nda%20-%20E&#287;itim%20Bili&#351;im%20A&#287;&#305;.mp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http://www.eba.gov.tr/haberler/tum/1"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www.eba.gov.tr/eicerik"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eba.gov.tr/eicerik"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wnloads\EBA Duvar Kağıdı.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73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hlinkClick r:id="rId3"/>
          </p:cNvPr>
          <p:cNvSpPr/>
          <p:nvPr/>
        </p:nvSpPr>
        <p:spPr>
          <a:xfrm>
            <a:off x="321440" y="332656"/>
            <a:ext cx="5561715" cy="707886"/>
          </a:xfrm>
          <a:prstGeom prst="rect">
            <a:avLst/>
          </a:prstGeom>
        </p:spPr>
        <p:txBody>
          <a:bodyPr wrap="none">
            <a:spAutoFit/>
          </a:bodyPr>
          <a:lstStyle/>
          <a:p>
            <a:r>
              <a:rPr lang="tr-TR" sz="4000" b="1" dirty="0" smtClean="0">
                <a:solidFill>
                  <a:srgbClr val="EAB200"/>
                </a:solidFill>
              </a:rPr>
              <a:t>İçerik Geliştirme Araçları</a:t>
            </a:r>
            <a:r>
              <a:rPr lang="tr-TR" sz="4000" b="1" dirty="0" smtClean="0">
                <a:solidFill>
                  <a:srgbClr val="CBD006"/>
                </a:solidFill>
              </a:rPr>
              <a:t>:</a:t>
            </a:r>
            <a:endParaRPr lang="tr-TR" sz="4000" dirty="0">
              <a:solidFill>
                <a:srgbClr val="CBD006"/>
              </a:solidFill>
            </a:endParaRPr>
          </a:p>
        </p:txBody>
      </p:sp>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24" y="1340768"/>
            <a:ext cx="3439005" cy="1924319"/>
          </a:xfrm>
          <a:prstGeom prst="rect">
            <a:avLst/>
          </a:prstGeom>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0115" y="1340768"/>
            <a:ext cx="3200847" cy="1848108"/>
          </a:xfrm>
          <a:prstGeom prst="rect">
            <a:avLst/>
          </a:prstGeom>
        </p:spPr>
      </p:pic>
      <p:pic>
        <p:nvPicPr>
          <p:cNvPr id="7" name="Resim 6"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91" y="3861048"/>
            <a:ext cx="3267531" cy="1857634"/>
          </a:xfrm>
          <a:prstGeom prst="rect">
            <a:avLst/>
          </a:prstGeom>
        </p:spPr>
      </p:pic>
      <p:pic>
        <p:nvPicPr>
          <p:cNvPr id="8" name="Resim 7" descr="Ekran Kırpm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984" y="3887122"/>
            <a:ext cx="3229426" cy="1886213"/>
          </a:xfrm>
          <a:prstGeom prst="rect">
            <a:avLst/>
          </a:prstGeom>
        </p:spPr>
      </p:pic>
    </p:spTree>
    <p:extLst>
      <p:ext uri="{BB962C8B-B14F-4D97-AF65-F5344CB8AC3E}">
        <p14:creationId xmlns:p14="http://schemas.microsoft.com/office/powerpoint/2010/main" val="2701603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16632"/>
            <a:ext cx="3836307" cy="707886"/>
          </a:xfrm>
          <a:prstGeom prst="rect">
            <a:avLst/>
          </a:prstGeom>
        </p:spPr>
        <p:txBody>
          <a:bodyPr wrap="none">
            <a:spAutoFit/>
          </a:bodyPr>
          <a:lstStyle/>
          <a:p>
            <a:r>
              <a:rPr lang="tr-TR" sz="4000" b="1" dirty="0" smtClean="0">
                <a:solidFill>
                  <a:srgbClr val="EAB200"/>
                </a:solidFill>
              </a:rPr>
              <a:t>e - kitap modülü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321440" y="790216"/>
            <a:ext cx="8441591" cy="1295868"/>
          </a:xfrm>
          <a:prstGeom prst="rect">
            <a:avLst/>
          </a:prstGeom>
          <a:noFill/>
        </p:spPr>
        <p:txBody>
          <a:bodyPr wrap="square" rtlCol="0">
            <a:spAutoFit/>
          </a:bodyPr>
          <a:lstStyle/>
          <a:p>
            <a:pPr>
              <a:lnSpc>
                <a:spcPct val="150000"/>
              </a:lnSpc>
            </a:pPr>
            <a:r>
              <a:rPr lang="tr-TR" dirty="0" smtClean="0">
                <a:latin typeface="Candara" pitchFamily="34" charset="0"/>
              </a:rPr>
              <a:t>E-Kitap </a:t>
            </a:r>
            <a:r>
              <a:rPr lang="tr-TR" dirty="0">
                <a:latin typeface="Candara" pitchFamily="34" charset="0"/>
              </a:rPr>
              <a:t>modülü derslerde kullanılan ders kitaplarını e-kitap olarak PDF haliyle tabletlere veya tahtaya indirebilme ve buralarda kullanabilme amacıyla tasarlanan bir modüldür. </a:t>
            </a:r>
          </a:p>
        </p:txBody>
      </p:sp>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56" y="2086084"/>
            <a:ext cx="8859487" cy="4655284"/>
          </a:xfrm>
          <a:prstGeom prst="rect">
            <a:avLst/>
          </a:prstGeom>
        </p:spPr>
      </p:pic>
    </p:spTree>
    <p:extLst>
      <p:ext uri="{BB962C8B-B14F-4D97-AF65-F5344CB8AC3E}">
        <p14:creationId xmlns:p14="http://schemas.microsoft.com/office/powerpoint/2010/main" val="63088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16632"/>
            <a:ext cx="3814249" cy="707886"/>
          </a:xfrm>
          <a:prstGeom prst="rect">
            <a:avLst/>
          </a:prstGeom>
        </p:spPr>
        <p:txBody>
          <a:bodyPr wrap="none">
            <a:spAutoFit/>
          </a:bodyPr>
          <a:lstStyle/>
          <a:p>
            <a:r>
              <a:rPr lang="tr-TR" sz="4000" b="1" dirty="0" smtClean="0">
                <a:solidFill>
                  <a:srgbClr val="EAB200"/>
                </a:solidFill>
              </a:rPr>
              <a:t>e - dergi modülü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258803" y="827405"/>
            <a:ext cx="8158833" cy="1295868"/>
          </a:xfrm>
          <a:prstGeom prst="rect">
            <a:avLst/>
          </a:prstGeom>
          <a:noFill/>
        </p:spPr>
        <p:txBody>
          <a:bodyPr wrap="square" rtlCol="0">
            <a:spAutoFit/>
          </a:bodyPr>
          <a:lstStyle/>
          <a:p>
            <a:pPr>
              <a:lnSpc>
                <a:spcPct val="150000"/>
              </a:lnSpc>
            </a:pPr>
            <a:r>
              <a:rPr lang="tr-TR" dirty="0" smtClean="0">
                <a:latin typeface="Candara" pitchFamily="34" charset="0"/>
              </a:rPr>
              <a:t>E-Dergi </a:t>
            </a:r>
            <a:r>
              <a:rPr lang="tr-TR" dirty="0">
                <a:latin typeface="Candara" pitchFamily="34" charset="0"/>
              </a:rPr>
              <a:t>modülü birbirinden bağımsız </a:t>
            </a:r>
            <a:r>
              <a:rPr lang="tr-TR" dirty="0" smtClean="0">
                <a:latin typeface="Candara" pitchFamily="34" charset="0"/>
              </a:rPr>
              <a:t>eğitime yardımcı dergilere dijital olarak ulaşabilmek ve </a:t>
            </a:r>
            <a:r>
              <a:rPr lang="tr-TR" dirty="0">
                <a:latin typeface="Candara" pitchFamily="34" charset="0"/>
              </a:rPr>
              <a:t>okul ağı </a:t>
            </a:r>
            <a:r>
              <a:rPr lang="tr-TR" dirty="0" smtClean="0">
                <a:latin typeface="Candara" pitchFamily="34" charset="0"/>
              </a:rPr>
              <a:t>içerisinde veya her yerden </a:t>
            </a:r>
            <a:r>
              <a:rPr lang="tr-TR" dirty="0">
                <a:latin typeface="Candara" pitchFamily="34" charset="0"/>
              </a:rPr>
              <a:t>ücretsiz olarak kullanıma sunmak amacıyla tasarlanan bir modüldür. </a:t>
            </a:r>
          </a:p>
        </p:txBody>
      </p:sp>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98" y="2123273"/>
            <a:ext cx="8554897" cy="4690103"/>
          </a:xfrm>
          <a:prstGeom prst="rect">
            <a:avLst/>
          </a:prstGeom>
        </p:spPr>
      </p:pic>
    </p:spTree>
    <p:extLst>
      <p:ext uri="{BB962C8B-B14F-4D97-AF65-F5344CB8AC3E}">
        <p14:creationId xmlns:p14="http://schemas.microsoft.com/office/powerpoint/2010/main" val="25404943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076056" y="1124744"/>
            <a:ext cx="3911107" cy="4247317"/>
          </a:xfrm>
          <a:prstGeom prst="rect">
            <a:avLst/>
          </a:prstGeom>
          <a:noFill/>
        </p:spPr>
        <p:txBody>
          <a:bodyPr wrap="square" rtlCol="0">
            <a:spAutoFit/>
          </a:bodyPr>
          <a:lstStyle/>
          <a:p>
            <a:pPr>
              <a:lnSpc>
                <a:spcPct val="150000"/>
              </a:lnSpc>
            </a:pPr>
            <a:r>
              <a:rPr lang="tr-TR" dirty="0">
                <a:latin typeface="Candara" pitchFamily="34" charset="0"/>
              </a:rPr>
              <a:t>Video modülü derslerde gösterebilecek eğitsel amaçlı videoları tek adreste sunmak için tasarlandı. Ders destek, kişisel gelişim, belgesel, çizgi film, rehberlik, meslekî eğitim gibi alanlarda bireysel ve toplu öğrenmeyi destekleyen video programlarının yer </a:t>
            </a:r>
            <a:r>
              <a:rPr lang="tr-TR" dirty="0" smtClean="0">
                <a:latin typeface="Candara" pitchFamily="34" charset="0"/>
              </a:rPr>
              <a:t>aldığı modüldür. </a:t>
            </a:r>
            <a:r>
              <a:rPr lang="tr-TR" dirty="0">
                <a:latin typeface="Candara" pitchFamily="34" charset="0"/>
              </a:rPr>
              <a:t>Öğretmen ve öğrencilerimizin göndereceği videolarla daha da </a:t>
            </a:r>
            <a:r>
              <a:rPr lang="tr-TR" dirty="0" smtClean="0">
                <a:latin typeface="Candara" pitchFamily="34" charset="0"/>
              </a:rPr>
              <a:t>zenginleşecek.</a:t>
            </a:r>
          </a:p>
        </p:txBody>
      </p:sp>
      <p:sp>
        <p:nvSpPr>
          <p:cNvPr id="3" name="Dikdörtgen 2">
            <a:hlinkClick r:id="rId2"/>
          </p:cNvPr>
          <p:cNvSpPr/>
          <p:nvPr/>
        </p:nvSpPr>
        <p:spPr>
          <a:xfrm>
            <a:off x="321440" y="116632"/>
            <a:ext cx="3358612" cy="707886"/>
          </a:xfrm>
          <a:prstGeom prst="rect">
            <a:avLst/>
          </a:prstGeom>
        </p:spPr>
        <p:txBody>
          <a:bodyPr wrap="none">
            <a:spAutoFit/>
          </a:bodyPr>
          <a:lstStyle/>
          <a:p>
            <a:r>
              <a:rPr lang="tr-TR" sz="4000" b="1" dirty="0" smtClean="0">
                <a:solidFill>
                  <a:srgbClr val="EAB200"/>
                </a:solidFill>
              </a:rPr>
              <a:t>Video </a:t>
            </a:r>
            <a:r>
              <a:rPr lang="tr-TR" sz="4000" b="1" dirty="0">
                <a:solidFill>
                  <a:srgbClr val="EAB200"/>
                </a:solidFill>
              </a:rPr>
              <a:t>M</a:t>
            </a:r>
            <a:r>
              <a:rPr lang="tr-TR" sz="4000" b="1" dirty="0" smtClean="0">
                <a:solidFill>
                  <a:srgbClr val="EAB200"/>
                </a:solidFill>
              </a:rPr>
              <a:t>odülü</a:t>
            </a:r>
            <a:r>
              <a:rPr lang="tr-TR" sz="4000" b="1" dirty="0" smtClean="0">
                <a:solidFill>
                  <a:srgbClr val="CBD006"/>
                </a:solidFill>
              </a:rPr>
              <a:t>:</a:t>
            </a:r>
            <a:endParaRPr lang="tr-TR" sz="4000" dirty="0">
              <a:solidFill>
                <a:srgbClr val="CBD006"/>
              </a:solidFill>
            </a:endParaRPr>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24744"/>
            <a:ext cx="4678322" cy="5112568"/>
          </a:xfrm>
          <a:prstGeom prst="rect">
            <a:avLst/>
          </a:prstGeom>
        </p:spPr>
      </p:pic>
    </p:spTree>
    <p:extLst>
      <p:ext uri="{BB962C8B-B14F-4D97-AF65-F5344CB8AC3E}">
        <p14:creationId xmlns:p14="http://schemas.microsoft.com/office/powerpoint/2010/main" val="462591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16632"/>
            <a:ext cx="2824812" cy="707886"/>
          </a:xfrm>
          <a:prstGeom prst="rect">
            <a:avLst/>
          </a:prstGeom>
        </p:spPr>
        <p:txBody>
          <a:bodyPr wrap="none">
            <a:spAutoFit/>
          </a:bodyPr>
          <a:lstStyle/>
          <a:p>
            <a:r>
              <a:rPr lang="tr-TR" sz="4000" b="1" dirty="0" smtClean="0">
                <a:solidFill>
                  <a:srgbClr val="EAB200"/>
                </a:solidFill>
              </a:rPr>
              <a:t>Ses </a:t>
            </a:r>
            <a:r>
              <a:rPr lang="tr-TR" sz="4000" b="1" dirty="0">
                <a:solidFill>
                  <a:srgbClr val="EAB200"/>
                </a:solidFill>
              </a:rPr>
              <a:t>M</a:t>
            </a:r>
            <a:r>
              <a:rPr lang="tr-TR" sz="4000" b="1" dirty="0" smtClean="0">
                <a:solidFill>
                  <a:srgbClr val="EAB200"/>
                </a:solidFill>
              </a:rPr>
              <a:t>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348777" y="824518"/>
            <a:ext cx="8626171" cy="880369"/>
          </a:xfrm>
          <a:prstGeom prst="rect">
            <a:avLst/>
          </a:prstGeom>
          <a:noFill/>
        </p:spPr>
        <p:txBody>
          <a:bodyPr wrap="square" rtlCol="0">
            <a:spAutoFit/>
          </a:bodyPr>
          <a:lstStyle/>
          <a:p>
            <a:pPr>
              <a:lnSpc>
                <a:spcPct val="150000"/>
              </a:lnSpc>
            </a:pPr>
            <a:r>
              <a:rPr lang="tr-TR" dirty="0"/>
              <a:t>Ses tabanlı ders destek, kişisel gelişim, tarih ve kültür programları, sesli kitaplar, yabancı dil dinleme metinlerini tabletlere veya müzik çalarlara indirme imkanı sunan bir modüldür. </a:t>
            </a:r>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77" y="1844824"/>
            <a:ext cx="8626171" cy="4770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9893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16632"/>
            <a:ext cx="3488584" cy="707886"/>
          </a:xfrm>
          <a:prstGeom prst="rect">
            <a:avLst/>
          </a:prstGeom>
        </p:spPr>
        <p:txBody>
          <a:bodyPr wrap="none">
            <a:spAutoFit/>
          </a:bodyPr>
          <a:lstStyle/>
          <a:p>
            <a:r>
              <a:rPr lang="tr-TR" sz="4000" b="1" dirty="0" smtClean="0">
                <a:solidFill>
                  <a:srgbClr val="EAB200"/>
                </a:solidFill>
              </a:rPr>
              <a:t>Görsel </a:t>
            </a:r>
            <a:r>
              <a:rPr lang="tr-TR" sz="4000" b="1" dirty="0">
                <a:solidFill>
                  <a:srgbClr val="EAB200"/>
                </a:solidFill>
              </a:rPr>
              <a:t>M</a:t>
            </a:r>
            <a:r>
              <a:rPr lang="tr-TR" sz="4000" b="1" dirty="0" smtClean="0">
                <a:solidFill>
                  <a:srgbClr val="EAB200"/>
                </a:solidFill>
              </a:rPr>
              <a:t>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5724128" y="1772816"/>
            <a:ext cx="3024336" cy="3416320"/>
          </a:xfrm>
          <a:prstGeom prst="rect">
            <a:avLst/>
          </a:prstGeom>
          <a:noFill/>
        </p:spPr>
        <p:txBody>
          <a:bodyPr wrap="square" rtlCol="0">
            <a:spAutoFit/>
          </a:bodyPr>
          <a:lstStyle/>
          <a:p>
            <a:pPr>
              <a:lnSpc>
                <a:spcPct val="150000"/>
              </a:lnSpc>
            </a:pPr>
            <a:r>
              <a:rPr lang="tr-TR" dirty="0"/>
              <a:t>Eğitimi daha görsel hale getirmek için öğretmen, öğrenci ve velilerin kullanımına açılan bir modüldür. Amacı kültürel mirasımızı elektronik fotoğraflar aracılığıyla nesilden nesle aktarmaktır.</a:t>
            </a:r>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19260"/>
            <a:ext cx="4752528" cy="4783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1356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16632"/>
            <a:ext cx="4203074" cy="707886"/>
          </a:xfrm>
          <a:prstGeom prst="rect">
            <a:avLst/>
          </a:prstGeom>
        </p:spPr>
        <p:txBody>
          <a:bodyPr wrap="none">
            <a:spAutoFit/>
          </a:bodyPr>
          <a:lstStyle/>
          <a:p>
            <a:r>
              <a:rPr lang="tr-TR" sz="4000" b="1" dirty="0" smtClean="0">
                <a:solidFill>
                  <a:srgbClr val="EAB200"/>
                </a:solidFill>
              </a:rPr>
              <a:t>Tartışalım </a:t>
            </a:r>
            <a:r>
              <a:rPr lang="tr-TR" sz="4000" b="1" dirty="0">
                <a:solidFill>
                  <a:srgbClr val="EAB200"/>
                </a:solidFill>
              </a:rPr>
              <a:t>M</a:t>
            </a:r>
            <a:r>
              <a:rPr lang="tr-TR" sz="4000" b="1" dirty="0" smtClean="0">
                <a:solidFill>
                  <a:srgbClr val="EAB200"/>
                </a:solidFill>
              </a:rPr>
              <a:t>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5508104" y="1876846"/>
            <a:ext cx="3433880" cy="3831818"/>
          </a:xfrm>
          <a:prstGeom prst="rect">
            <a:avLst/>
          </a:prstGeom>
          <a:noFill/>
        </p:spPr>
        <p:txBody>
          <a:bodyPr wrap="square" rtlCol="0">
            <a:spAutoFit/>
          </a:bodyPr>
          <a:lstStyle/>
          <a:p>
            <a:pPr>
              <a:lnSpc>
                <a:spcPct val="150000"/>
              </a:lnSpc>
            </a:pPr>
            <a:r>
              <a:rPr lang="en-US" dirty="0" err="1" smtClean="0"/>
              <a:t>Eğitimle</a:t>
            </a:r>
            <a:r>
              <a:rPr lang="en-US" dirty="0" smtClean="0"/>
              <a:t> </a:t>
            </a:r>
            <a:r>
              <a:rPr lang="en-US" dirty="0" err="1"/>
              <a:t>ilgili</a:t>
            </a:r>
            <a:r>
              <a:rPr lang="en-US" dirty="0"/>
              <a:t> her </a:t>
            </a:r>
            <a:r>
              <a:rPr lang="en-US" dirty="0" err="1"/>
              <a:t>türlü</a:t>
            </a:r>
            <a:r>
              <a:rPr lang="en-US" dirty="0"/>
              <a:t> </a:t>
            </a:r>
            <a:r>
              <a:rPr lang="en-US" dirty="0" err="1"/>
              <a:t>yeni</a:t>
            </a:r>
            <a:r>
              <a:rPr lang="en-US" dirty="0"/>
              <a:t> </a:t>
            </a:r>
            <a:r>
              <a:rPr lang="en-US" dirty="0" err="1" smtClean="0"/>
              <a:t>fikirler</a:t>
            </a:r>
            <a:r>
              <a:rPr lang="en-US" dirty="0" smtClean="0"/>
              <a:t>, </a:t>
            </a:r>
            <a:r>
              <a:rPr lang="en-US" dirty="0" err="1"/>
              <a:t>hangi</a:t>
            </a:r>
            <a:r>
              <a:rPr lang="en-US" dirty="0"/>
              <a:t> e-</a:t>
            </a:r>
            <a:r>
              <a:rPr lang="en-US" dirty="0" err="1"/>
              <a:t>içeriğin</a:t>
            </a:r>
            <a:r>
              <a:rPr lang="en-US" dirty="0"/>
              <a:t> </a:t>
            </a:r>
            <a:r>
              <a:rPr lang="en-US" dirty="0" err="1"/>
              <a:t>hangi</a:t>
            </a:r>
            <a:r>
              <a:rPr lang="en-US" dirty="0"/>
              <a:t> </a:t>
            </a:r>
            <a:r>
              <a:rPr lang="en-US" dirty="0" err="1"/>
              <a:t>noktada</a:t>
            </a:r>
            <a:r>
              <a:rPr lang="en-US" dirty="0"/>
              <a:t> </a:t>
            </a:r>
            <a:r>
              <a:rPr lang="en-US" dirty="0" err="1"/>
              <a:t>daha</a:t>
            </a:r>
            <a:r>
              <a:rPr lang="en-US" dirty="0"/>
              <a:t> </a:t>
            </a:r>
            <a:r>
              <a:rPr lang="en-US" dirty="0" err="1"/>
              <a:t>faydalı</a:t>
            </a:r>
            <a:r>
              <a:rPr lang="en-US" dirty="0"/>
              <a:t> </a:t>
            </a:r>
            <a:r>
              <a:rPr lang="en-US" dirty="0" err="1"/>
              <a:t>olduğu</a:t>
            </a:r>
            <a:r>
              <a:rPr lang="en-US" dirty="0"/>
              <a:t> </a:t>
            </a:r>
            <a:r>
              <a:rPr lang="en-US" dirty="0" err="1"/>
              <a:t>konusundaki</a:t>
            </a:r>
            <a:r>
              <a:rPr lang="en-US" dirty="0"/>
              <a:t> </a:t>
            </a:r>
            <a:r>
              <a:rPr lang="en-US" dirty="0" err="1" smtClean="0"/>
              <a:t>düşünceler</a:t>
            </a:r>
            <a:r>
              <a:rPr lang="en-US" dirty="0" smtClean="0"/>
              <a:t> </a:t>
            </a:r>
            <a:r>
              <a:rPr lang="en-US" dirty="0" err="1"/>
              <a:t>burada</a:t>
            </a:r>
            <a:r>
              <a:rPr lang="en-US" dirty="0"/>
              <a:t> </a:t>
            </a:r>
            <a:r>
              <a:rPr lang="en-US" dirty="0" err="1"/>
              <a:t>paylaşabilir</a:t>
            </a:r>
            <a:r>
              <a:rPr lang="en-US" dirty="0"/>
              <a:t>; </a:t>
            </a:r>
            <a:r>
              <a:rPr lang="en-US" dirty="0" err="1" smtClean="0"/>
              <a:t>meslektaşlar</a:t>
            </a:r>
            <a:r>
              <a:rPr lang="tr-TR" dirty="0" smtClean="0"/>
              <a:t> birbirleri ile</a:t>
            </a:r>
            <a:r>
              <a:rPr lang="en-US" dirty="0" smtClean="0"/>
              <a:t> </a:t>
            </a:r>
            <a:r>
              <a:rPr lang="en-US" dirty="0" err="1"/>
              <a:t>fikir</a:t>
            </a:r>
            <a:r>
              <a:rPr lang="en-US" dirty="0"/>
              <a:t> </a:t>
            </a:r>
            <a:r>
              <a:rPr lang="en-US" dirty="0" err="1"/>
              <a:t>alışverişi</a:t>
            </a:r>
            <a:r>
              <a:rPr lang="en-US" dirty="0"/>
              <a:t> </a:t>
            </a:r>
            <a:r>
              <a:rPr lang="en-US" dirty="0" err="1"/>
              <a:t>yaparken</a:t>
            </a:r>
            <a:r>
              <a:rPr lang="en-US" dirty="0"/>
              <a:t> </a:t>
            </a:r>
            <a:r>
              <a:rPr lang="en-US" dirty="0" err="1"/>
              <a:t>diğer</a:t>
            </a:r>
            <a:r>
              <a:rPr lang="en-US" dirty="0"/>
              <a:t> </a:t>
            </a:r>
            <a:r>
              <a:rPr lang="en-US" dirty="0" err="1"/>
              <a:t>öğretmenlerin</a:t>
            </a:r>
            <a:r>
              <a:rPr lang="en-US" dirty="0"/>
              <a:t> </a:t>
            </a:r>
            <a:r>
              <a:rPr lang="en-US" dirty="0" err="1"/>
              <a:t>nelerden</a:t>
            </a:r>
            <a:r>
              <a:rPr lang="en-US" dirty="0"/>
              <a:t> </a:t>
            </a:r>
            <a:r>
              <a:rPr lang="en-US" dirty="0" err="1"/>
              <a:t>nasıl</a:t>
            </a:r>
            <a:r>
              <a:rPr lang="en-US" dirty="0"/>
              <a:t> </a:t>
            </a:r>
            <a:r>
              <a:rPr lang="en-US" dirty="0" err="1"/>
              <a:t>faydalandığını</a:t>
            </a:r>
            <a:r>
              <a:rPr lang="en-US" dirty="0"/>
              <a:t> da </a:t>
            </a:r>
            <a:r>
              <a:rPr lang="tr-TR" dirty="0" smtClean="0"/>
              <a:t>öğrenilebilecektir.</a:t>
            </a:r>
            <a:endParaRPr lang="tr-TR" dirty="0"/>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40" y="978346"/>
            <a:ext cx="4826624" cy="5628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780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0"/>
            <a:ext cx="3525260" cy="707886"/>
          </a:xfrm>
          <a:prstGeom prst="rect">
            <a:avLst/>
          </a:prstGeom>
        </p:spPr>
        <p:txBody>
          <a:bodyPr wrap="none">
            <a:spAutoFit/>
          </a:bodyPr>
          <a:lstStyle/>
          <a:p>
            <a:r>
              <a:rPr lang="tr-TR" sz="4000" b="1" dirty="0" smtClean="0">
                <a:solidFill>
                  <a:srgbClr val="EAB200"/>
                </a:solidFill>
              </a:rPr>
              <a:t>Arama </a:t>
            </a:r>
            <a:r>
              <a:rPr lang="tr-TR" sz="4000" b="1" dirty="0">
                <a:solidFill>
                  <a:srgbClr val="EAB200"/>
                </a:solidFill>
              </a:rPr>
              <a:t>M</a:t>
            </a:r>
            <a:r>
              <a:rPr lang="tr-TR" sz="4000" b="1" dirty="0" smtClean="0">
                <a:solidFill>
                  <a:srgbClr val="EAB200"/>
                </a:solidFill>
              </a:rPr>
              <a:t>odülü</a:t>
            </a:r>
            <a:r>
              <a:rPr lang="tr-TR" sz="4000" b="1" dirty="0" smtClean="0">
                <a:solidFill>
                  <a:srgbClr val="CBD006"/>
                </a:solidFill>
              </a:rPr>
              <a:t>:</a:t>
            </a:r>
            <a:endParaRPr lang="tr-TR" sz="4000" dirty="0">
              <a:solidFill>
                <a:srgbClr val="CBD006"/>
              </a:solidFill>
            </a:endParaRPr>
          </a:p>
        </p:txBody>
      </p:sp>
      <p:sp>
        <p:nvSpPr>
          <p:cNvPr id="3" name="Metin kutusu 2"/>
          <p:cNvSpPr txBox="1"/>
          <p:nvPr/>
        </p:nvSpPr>
        <p:spPr>
          <a:xfrm>
            <a:off x="5580112" y="1700808"/>
            <a:ext cx="3147058" cy="3785652"/>
          </a:xfrm>
          <a:prstGeom prst="rect">
            <a:avLst/>
          </a:prstGeom>
          <a:noFill/>
        </p:spPr>
        <p:txBody>
          <a:bodyPr wrap="square" rtlCol="0">
            <a:spAutoFit/>
          </a:bodyPr>
          <a:lstStyle/>
          <a:p>
            <a:pPr>
              <a:lnSpc>
                <a:spcPct val="150000"/>
              </a:lnSpc>
            </a:pPr>
            <a:r>
              <a:rPr lang="tr-TR" sz="2000" dirty="0" smtClean="0"/>
              <a:t>EBA Portal da herhangi bir konuya ve/veya bilgiye dair haber, e-içerik, e-dergi,</a:t>
            </a:r>
          </a:p>
          <a:p>
            <a:pPr>
              <a:lnSpc>
                <a:spcPct val="150000"/>
              </a:lnSpc>
            </a:pPr>
            <a:r>
              <a:rPr lang="tr-TR" sz="2000" dirty="0" smtClean="0"/>
              <a:t>e-kitap, video, ses, görsel ve herhangi bir konu ile ilgili verilen bilgilere ulaşabilmek için Arama Modülü geliştirilmiştir.</a:t>
            </a:r>
            <a:endParaRPr lang="tr-TR" sz="2000" dirty="0"/>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40" y="777644"/>
            <a:ext cx="4765246" cy="5949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2853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hlinkClick r:id="rId2"/>
          </p:cNvPr>
          <p:cNvSpPr txBox="1">
            <a:spLocks/>
          </p:cNvSpPr>
          <p:nvPr/>
        </p:nvSpPr>
        <p:spPr>
          <a:xfrm>
            <a:off x="5131645" y="296126"/>
            <a:ext cx="2924826"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0070C0"/>
                </a:solidFill>
                <a:effectLst>
                  <a:outerShdw blurRad="38100" dist="38100" dir="2700000" algn="tl">
                    <a:srgbClr val="000000">
                      <a:alpha val="43137"/>
                    </a:srgbClr>
                  </a:outerShdw>
                </a:effectLst>
              </a:rPr>
              <a:t>&gt;&gt;  EBA </a:t>
            </a:r>
            <a:r>
              <a:rPr lang="tr-TR" dirty="0" err="1" smtClean="0">
                <a:solidFill>
                  <a:srgbClr val="0070C0"/>
                </a:solidFill>
                <a:effectLst>
                  <a:outerShdw blurRad="38100" dist="38100" dir="2700000" algn="tl">
                    <a:srgbClr val="000000">
                      <a:alpha val="43137"/>
                    </a:srgbClr>
                  </a:outerShdw>
                </a:effectLst>
              </a:rPr>
              <a:t>Blog</a:t>
            </a:r>
            <a:r>
              <a:rPr lang="tr-TR" b="1" dirty="0" smtClean="0">
                <a:solidFill>
                  <a:schemeClr val="accent6">
                    <a:lumMod val="75000"/>
                  </a:schemeClr>
                </a:solidFill>
                <a:effectLst>
                  <a:outerShdw blurRad="38100" dist="38100" dir="2700000" algn="tl">
                    <a:srgbClr val="000000">
                      <a:alpha val="43137"/>
                    </a:srgbClr>
                  </a:outerShdw>
                </a:effectLst>
              </a:rPr>
              <a:t> </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7" name="Dikdörtgen 6"/>
          <p:cNvSpPr/>
          <p:nvPr/>
        </p:nvSpPr>
        <p:spPr>
          <a:xfrm>
            <a:off x="5364088" y="1484784"/>
            <a:ext cx="3505530" cy="3785652"/>
          </a:xfrm>
          <a:prstGeom prst="rect">
            <a:avLst/>
          </a:prstGeom>
        </p:spPr>
        <p:txBody>
          <a:bodyPr wrap="square">
            <a:spAutoFit/>
          </a:bodyPr>
          <a:lstStyle/>
          <a:p>
            <a:pPr>
              <a:lnSpc>
                <a:spcPct val="150000"/>
              </a:lnSpc>
            </a:pPr>
            <a:r>
              <a:rPr lang="tr-TR" sz="2000" dirty="0">
                <a:latin typeface="Arial" panose="020B0604020202020204" pitchFamily="34" charset="0"/>
                <a:cs typeface="Arial" panose="020B0604020202020204" pitchFamily="34" charset="0"/>
              </a:rPr>
              <a:t>Eğitimin güncesi </a:t>
            </a:r>
            <a:r>
              <a:rPr lang="tr-TR" sz="2000" i="1" dirty="0">
                <a:latin typeface="Arial" panose="020B0604020202020204" pitchFamily="34" charset="0"/>
                <a:cs typeface="Arial" panose="020B0604020202020204" pitchFamily="34" charset="0"/>
              </a:rPr>
              <a:t>«</a:t>
            </a:r>
            <a:r>
              <a:rPr lang="tr-TR" sz="2000" i="1" dirty="0" err="1">
                <a:latin typeface="Arial" panose="020B0604020202020204" pitchFamily="34" charset="0"/>
                <a:cs typeface="Arial" panose="020B0604020202020204" pitchFamily="34" charset="0"/>
              </a:rPr>
              <a:t>blog</a:t>
            </a:r>
            <a:r>
              <a:rPr lang="tr-TR" sz="2000" i="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sayfası; </a:t>
            </a:r>
            <a:r>
              <a:rPr lang="tr-TR" sz="2000" dirty="0" smtClean="0">
                <a:latin typeface="Arial" panose="020B0604020202020204" pitchFamily="34" charset="0"/>
                <a:cs typeface="Arial" panose="020B0604020202020204" pitchFamily="34" charset="0"/>
              </a:rPr>
              <a:t>kullanıcıların anılarını, yazılarını  ve herhangi bir konu ile ilgili görüş ve düşüncelerini paylaşabilecekleri, seslerini duyurabilecekleri bir hizmettir… </a:t>
            </a:r>
            <a:endParaRPr lang="en-US" sz="2000" dirty="0">
              <a:latin typeface="Arial" panose="020B0604020202020204" pitchFamily="34" charset="0"/>
              <a:cs typeface="Arial" panose="020B0604020202020204" pitchFamily="34" charset="0"/>
            </a:endParaRPr>
          </a:p>
        </p:txBody>
      </p:sp>
      <p:sp>
        <p:nvSpPr>
          <p:cNvPr id="9" name="Dikdörtgen 8">
            <a:hlinkClick r:id="rId3"/>
          </p:cNvPr>
          <p:cNvSpPr/>
          <p:nvPr/>
        </p:nvSpPr>
        <p:spPr>
          <a:xfrm>
            <a:off x="395536" y="220791"/>
            <a:ext cx="4695516" cy="600164"/>
          </a:xfrm>
          <a:prstGeom prst="rect">
            <a:avLst/>
          </a:prstGeom>
        </p:spPr>
        <p:txBody>
          <a:bodyPr wrap="none">
            <a:spAutoFit/>
          </a:bodyPr>
          <a:lstStyle/>
          <a:p>
            <a:r>
              <a:rPr lang="tr-TR" sz="3300" b="1" dirty="0" smtClean="0">
                <a:solidFill>
                  <a:srgbClr val="EAB200"/>
                </a:solidFill>
              </a:rPr>
              <a:t>EBA Destekleyici Portaller</a:t>
            </a:r>
            <a:endParaRPr lang="tr-TR" sz="3300" dirty="0">
              <a:solidFill>
                <a:srgbClr val="CBD006"/>
              </a:solidFill>
            </a:endParaRPr>
          </a:p>
        </p:txBody>
      </p:sp>
      <p:pic>
        <p:nvPicPr>
          <p:cNvPr id="3" name="Resim 2"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06" y="821588"/>
            <a:ext cx="4753639" cy="5667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6094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5508104" y="1474054"/>
            <a:ext cx="3228487" cy="4662815"/>
          </a:xfrm>
          <a:prstGeom prst="rect">
            <a:avLst/>
          </a:prstGeom>
        </p:spPr>
        <p:txBody>
          <a:bodyPr wrap="square">
            <a:spAutoFit/>
          </a:bodyPr>
          <a:lstStyle/>
          <a:p>
            <a:pPr fontAlgn="ctr">
              <a:lnSpc>
                <a:spcPct val="150000"/>
              </a:lnSpc>
            </a:pPr>
            <a:r>
              <a:rPr lang="tr-TR" dirty="0"/>
              <a:t>Öğretmen ve öğrencilerimiz için sunduğumuz bulut depolama platformudur. </a:t>
            </a:r>
          </a:p>
          <a:p>
            <a:pPr fontAlgn="ctr">
              <a:lnSpc>
                <a:spcPct val="150000"/>
              </a:lnSpc>
            </a:pPr>
            <a:r>
              <a:rPr lang="en-US" dirty="0" smtClean="0"/>
              <a:t>EBA </a:t>
            </a:r>
            <a:r>
              <a:rPr lang="en-US" dirty="0" err="1"/>
              <a:t>Dosya</a:t>
            </a:r>
            <a:r>
              <a:rPr lang="en-US" dirty="0"/>
              <a:t>; </a:t>
            </a:r>
            <a:r>
              <a:rPr lang="en-US" dirty="0" err="1"/>
              <a:t>öğretmen</a:t>
            </a:r>
            <a:r>
              <a:rPr lang="en-US" dirty="0"/>
              <a:t> </a:t>
            </a:r>
            <a:r>
              <a:rPr lang="en-US" dirty="0" err="1"/>
              <a:t>ve</a:t>
            </a:r>
            <a:r>
              <a:rPr lang="en-US" dirty="0"/>
              <a:t> </a:t>
            </a:r>
            <a:r>
              <a:rPr lang="en-US" dirty="0" err="1"/>
              <a:t>öğrencilerin</a:t>
            </a:r>
            <a:r>
              <a:rPr lang="en-US" dirty="0"/>
              <a:t> </a:t>
            </a:r>
            <a:r>
              <a:rPr lang="en-US" dirty="0" err="1"/>
              <a:t>sunum</a:t>
            </a:r>
            <a:r>
              <a:rPr lang="en-US" dirty="0"/>
              <a:t>, </a:t>
            </a:r>
            <a:r>
              <a:rPr lang="en-US" dirty="0" err="1"/>
              <a:t>döküman</a:t>
            </a:r>
            <a:r>
              <a:rPr lang="en-US" dirty="0"/>
              <a:t>, </a:t>
            </a:r>
            <a:r>
              <a:rPr lang="en-US" dirty="0" err="1"/>
              <a:t>görsel</a:t>
            </a:r>
            <a:r>
              <a:rPr lang="en-US" dirty="0"/>
              <a:t>, </a:t>
            </a:r>
            <a:r>
              <a:rPr lang="en-US" dirty="0" err="1"/>
              <a:t>ses</a:t>
            </a:r>
            <a:r>
              <a:rPr lang="en-US" dirty="0"/>
              <a:t>, video, ... </a:t>
            </a:r>
            <a:r>
              <a:rPr lang="en-US" dirty="0" err="1"/>
              <a:t>gibi</a:t>
            </a:r>
            <a:r>
              <a:rPr lang="en-US" dirty="0"/>
              <a:t> </a:t>
            </a:r>
            <a:r>
              <a:rPr lang="en-US" dirty="0" err="1"/>
              <a:t>dosyalarını</a:t>
            </a:r>
            <a:r>
              <a:rPr lang="en-US" dirty="0"/>
              <a:t> </a:t>
            </a:r>
            <a:r>
              <a:rPr lang="en-US" dirty="0" err="1"/>
              <a:t>saklayabilecekleri</a:t>
            </a:r>
            <a:r>
              <a:rPr lang="en-US" dirty="0"/>
              <a:t> </a:t>
            </a:r>
            <a:r>
              <a:rPr lang="en-US" dirty="0" err="1"/>
              <a:t>ve</a:t>
            </a:r>
            <a:r>
              <a:rPr lang="en-US" dirty="0"/>
              <a:t> </a:t>
            </a:r>
            <a:r>
              <a:rPr lang="en-US" dirty="0" err="1"/>
              <a:t>birbirleri</a:t>
            </a:r>
            <a:r>
              <a:rPr lang="en-US" dirty="0"/>
              <a:t> </a:t>
            </a:r>
            <a:r>
              <a:rPr lang="en-US" dirty="0" err="1"/>
              <a:t>ile</a:t>
            </a:r>
            <a:r>
              <a:rPr lang="en-US" dirty="0"/>
              <a:t> </a:t>
            </a:r>
            <a:r>
              <a:rPr lang="en-US" dirty="0" err="1"/>
              <a:t>paylaşılabilecekleri</a:t>
            </a:r>
            <a:r>
              <a:rPr lang="en-US" dirty="0"/>
              <a:t> </a:t>
            </a:r>
            <a:r>
              <a:rPr lang="en-US" dirty="0" err="1"/>
              <a:t>bir</a:t>
            </a:r>
            <a:r>
              <a:rPr lang="en-US" dirty="0"/>
              <a:t> </a:t>
            </a:r>
            <a:r>
              <a:rPr lang="en-US" dirty="0" err="1"/>
              <a:t>uygulamadır</a:t>
            </a:r>
            <a:r>
              <a:rPr lang="en-US" dirty="0"/>
              <a:t>.</a:t>
            </a:r>
          </a:p>
          <a:p>
            <a:pPr>
              <a:lnSpc>
                <a:spcPct val="150000"/>
              </a:lnSpc>
            </a:pPr>
            <a:r>
              <a:rPr lang="en-US" dirty="0"/>
              <a:t/>
            </a:r>
            <a:br>
              <a:rPr lang="en-US" dirty="0"/>
            </a:br>
            <a:endParaRPr lang="en-US" dirty="0">
              <a:latin typeface="Arial" panose="020B0604020202020204" pitchFamily="34" charset="0"/>
              <a:cs typeface="Arial" panose="020B0604020202020204" pitchFamily="34" charset="0"/>
            </a:endParaRPr>
          </a:p>
        </p:txBody>
      </p:sp>
      <p:sp>
        <p:nvSpPr>
          <p:cNvPr id="6" name="Unvan 1">
            <a:hlinkClick r:id="rId2"/>
          </p:cNvPr>
          <p:cNvSpPr txBox="1">
            <a:spLocks/>
          </p:cNvSpPr>
          <p:nvPr/>
        </p:nvSpPr>
        <p:spPr>
          <a:xfrm>
            <a:off x="466329" y="332656"/>
            <a:ext cx="2924826"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0070C0"/>
                </a:solidFill>
                <a:effectLst>
                  <a:outerShdw blurRad="38100" dist="38100" dir="2700000" algn="tl">
                    <a:srgbClr val="000000">
                      <a:alpha val="43137"/>
                    </a:srgbClr>
                  </a:outerShdw>
                </a:effectLst>
              </a:rPr>
              <a:t>&gt;&gt;  EBA Dosya</a:t>
            </a:r>
            <a:r>
              <a:rPr lang="tr-TR" b="1" dirty="0" smtClean="0">
                <a:solidFill>
                  <a:schemeClr val="accent6">
                    <a:lumMod val="75000"/>
                  </a:schemeClr>
                </a:solidFill>
                <a:effectLst>
                  <a:outerShdw blurRad="38100" dist="38100" dir="2700000" algn="tl">
                    <a:srgbClr val="000000">
                      <a:alpha val="43137"/>
                    </a:srgbClr>
                  </a:outerShdw>
                </a:effectLst>
              </a:rPr>
              <a:t> </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27" y="1628800"/>
            <a:ext cx="4282198" cy="3816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5096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533520" y="1452600"/>
            <a:ext cx="3962160" cy="525240"/>
          </a:xfrm>
          <a:prstGeom prst="rect">
            <a:avLst/>
          </a:prstGeom>
          <a:noFill/>
          <a:ln>
            <a:noFill/>
          </a:ln>
        </p:spPr>
        <p:txBody>
          <a:bodyPr anchor="ctr"/>
          <a:lstStyle/>
          <a:p>
            <a:pPr>
              <a:lnSpc>
                <a:spcPct val="100000"/>
              </a:lnSpc>
            </a:pPr>
            <a:r>
              <a:rPr lang="en-US" sz="4400" strike="noStrike" dirty="0">
                <a:solidFill>
                  <a:srgbClr val="0070C0"/>
                </a:solidFill>
                <a:latin typeface="Calibri"/>
              </a:rPr>
              <a:t>EBA </a:t>
            </a:r>
            <a:r>
              <a:rPr lang="en-US" sz="4400" strike="noStrike" dirty="0" err="1">
                <a:solidFill>
                  <a:srgbClr val="0070C0"/>
                </a:solidFill>
                <a:latin typeface="Calibri"/>
              </a:rPr>
              <a:t>nedir</a:t>
            </a:r>
            <a:r>
              <a:rPr lang="en-US" sz="4400" strike="noStrike" dirty="0">
                <a:solidFill>
                  <a:srgbClr val="0070C0"/>
                </a:solidFill>
                <a:latin typeface="Calibri"/>
              </a:rPr>
              <a:t>?</a:t>
            </a:r>
            <a:endParaRPr dirty="0"/>
          </a:p>
        </p:txBody>
      </p:sp>
      <p:sp>
        <p:nvSpPr>
          <p:cNvPr id="166" name="TextShape 2"/>
          <p:cNvSpPr txBox="1"/>
          <p:nvPr/>
        </p:nvSpPr>
        <p:spPr>
          <a:xfrm>
            <a:off x="457200" y="1990800"/>
            <a:ext cx="4038120" cy="4134960"/>
          </a:xfrm>
          <a:prstGeom prst="rect">
            <a:avLst/>
          </a:prstGeom>
          <a:noFill/>
          <a:ln>
            <a:noFill/>
          </a:ln>
        </p:spPr>
        <p:txBody>
          <a:bodyPr/>
          <a:lstStyle/>
          <a:p>
            <a:pPr>
              <a:lnSpc>
                <a:spcPct val="100000"/>
              </a:lnSpc>
            </a:pPr>
            <a:r>
              <a:rPr lang="en-US" sz="2800" strike="noStrike" dirty="0" err="1">
                <a:solidFill>
                  <a:srgbClr val="808080"/>
                </a:solidFill>
                <a:latin typeface="Calibri"/>
              </a:rPr>
              <a:t>Eğitim</a:t>
            </a:r>
            <a:r>
              <a:rPr lang="en-US" sz="2800" strike="noStrike" dirty="0">
                <a:solidFill>
                  <a:srgbClr val="808080"/>
                </a:solidFill>
                <a:latin typeface="Calibri"/>
              </a:rPr>
              <a:t> </a:t>
            </a:r>
            <a:r>
              <a:rPr lang="en-US" sz="2800" strike="noStrike" dirty="0" err="1">
                <a:solidFill>
                  <a:srgbClr val="808080"/>
                </a:solidFill>
                <a:latin typeface="Calibri"/>
              </a:rPr>
              <a:t>Bilişim</a:t>
            </a:r>
            <a:r>
              <a:rPr lang="en-US" sz="2800" strike="noStrike" dirty="0">
                <a:solidFill>
                  <a:srgbClr val="808080"/>
                </a:solidFill>
                <a:latin typeface="Calibri"/>
              </a:rPr>
              <a:t> </a:t>
            </a:r>
            <a:r>
              <a:rPr lang="en-US" sz="2800" strike="noStrike" dirty="0" err="1">
                <a:solidFill>
                  <a:srgbClr val="808080"/>
                </a:solidFill>
                <a:latin typeface="Calibri"/>
              </a:rPr>
              <a:t>Ağı</a:t>
            </a:r>
            <a:r>
              <a:rPr lang="en-US" sz="2800" strike="noStrike" dirty="0">
                <a:solidFill>
                  <a:srgbClr val="808080"/>
                </a:solidFill>
                <a:latin typeface="Calibri"/>
              </a:rPr>
              <a:t> (EBA) </a:t>
            </a:r>
            <a:r>
              <a:rPr lang="en-US" sz="2800" strike="noStrike" dirty="0" err="1">
                <a:solidFill>
                  <a:srgbClr val="808080"/>
                </a:solidFill>
                <a:latin typeface="Calibri"/>
              </a:rPr>
              <a:t>sınıf</a:t>
            </a:r>
            <a:r>
              <a:rPr lang="en-US" sz="2800" strike="noStrike" dirty="0">
                <a:solidFill>
                  <a:srgbClr val="808080"/>
                </a:solidFill>
                <a:latin typeface="Calibri"/>
              </a:rPr>
              <a:t> </a:t>
            </a:r>
            <a:r>
              <a:rPr lang="en-US" sz="2800" strike="noStrike" dirty="0" err="1">
                <a:solidFill>
                  <a:srgbClr val="808080"/>
                </a:solidFill>
                <a:latin typeface="Calibri"/>
              </a:rPr>
              <a:t>seviyelerine</a:t>
            </a:r>
            <a:r>
              <a:rPr lang="en-US" sz="2800" strike="noStrike" dirty="0">
                <a:solidFill>
                  <a:srgbClr val="808080"/>
                </a:solidFill>
                <a:latin typeface="Calibri"/>
              </a:rPr>
              <a:t> </a:t>
            </a:r>
            <a:r>
              <a:rPr lang="en-US" sz="2800" strike="noStrike" dirty="0" err="1">
                <a:solidFill>
                  <a:srgbClr val="808080"/>
                </a:solidFill>
                <a:latin typeface="Calibri"/>
              </a:rPr>
              <a:t>uygun</a:t>
            </a:r>
            <a:r>
              <a:rPr lang="en-US" sz="2800" strike="noStrike" dirty="0">
                <a:solidFill>
                  <a:srgbClr val="808080"/>
                </a:solidFill>
                <a:latin typeface="Calibri"/>
              </a:rPr>
              <a:t>, </a:t>
            </a:r>
            <a:r>
              <a:rPr lang="en-US" sz="2800" strike="noStrike" dirty="0" err="1">
                <a:solidFill>
                  <a:srgbClr val="808080"/>
                </a:solidFill>
                <a:latin typeface="Calibri"/>
              </a:rPr>
              <a:t>güvenilir</a:t>
            </a:r>
            <a:r>
              <a:rPr lang="en-US" sz="2800" strike="noStrike" dirty="0">
                <a:solidFill>
                  <a:srgbClr val="808080"/>
                </a:solidFill>
                <a:latin typeface="Calibri"/>
              </a:rPr>
              <a:t> </a:t>
            </a:r>
            <a:r>
              <a:rPr lang="en-US" sz="2800" strike="noStrike" dirty="0" err="1">
                <a:solidFill>
                  <a:srgbClr val="808080"/>
                </a:solidFill>
                <a:latin typeface="Calibri"/>
              </a:rPr>
              <a:t>ve</a:t>
            </a:r>
            <a:r>
              <a:rPr lang="en-US" sz="2800" strike="noStrike" dirty="0">
                <a:solidFill>
                  <a:srgbClr val="808080"/>
                </a:solidFill>
                <a:latin typeface="Calibri"/>
              </a:rPr>
              <a:t> </a:t>
            </a:r>
            <a:r>
              <a:rPr lang="en-US" sz="2800" strike="noStrike" dirty="0" err="1">
                <a:solidFill>
                  <a:srgbClr val="808080"/>
                </a:solidFill>
                <a:latin typeface="Calibri"/>
              </a:rPr>
              <a:t>incelemeden</a:t>
            </a:r>
            <a:r>
              <a:rPr lang="en-US" sz="2800" strike="noStrike" dirty="0">
                <a:solidFill>
                  <a:srgbClr val="808080"/>
                </a:solidFill>
                <a:latin typeface="Calibri"/>
              </a:rPr>
              <a:t> </a:t>
            </a:r>
            <a:r>
              <a:rPr lang="en-US" sz="2800" strike="noStrike" dirty="0" err="1">
                <a:solidFill>
                  <a:srgbClr val="808080"/>
                </a:solidFill>
                <a:latin typeface="Calibri"/>
              </a:rPr>
              <a:t>geçmiş</a:t>
            </a:r>
            <a:r>
              <a:rPr lang="en-US" sz="2800" strike="noStrike" dirty="0">
                <a:solidFill>
                  <a:srgbClr val="808080"/>
                </a:solidFill>
                <a:latin typeface="Calibri"/>
              </a:rPr>
              <a:t> </a:t>
            </a:r>
            <a:r>
              <a:rPr lang="en-US" sz="2800" strike="noStrike" dirty="0" err="1">
                <a:solidFill>
                  <a:srgbClr val="808080"/>
                </a:solidFill>
                <a:latin typeface="Calibri"/>
              </a:rPr>
              <a:t>doğru</a:t>
            </a:r>
            <a:r>
              <a:rPr lang="en-US" sz="2800" strike="noStrike" dirty="0">
                <a:solidFill>
                  <a:srgbClr val="808080"/>
                </a:solidFill>
                <a:latin typeface="Calibri"/>
              </a:rPr>
              <a:t> e-</a:t>
            </a:r>
            <a:r>
              <a:rPr lang="en-US" sz="2800" strike="noStrike" dirty="0" err="1">
                <a:solidFill>
                  <a:srgbClr val="808080"/>
                </a:solidFill>
                <a:latin typeface="Calibri"/>
              </a:rPr>
              <a:t>içerikleri</a:t>
            </a:r>
            <a:r>
              <a:rPr lang="en-US" sz="2800" strike="noStrike" dirty="0">
                <a:solidFill>
                  <a:srgbClr val="808080"/>
                </a:solidFill>
                <a:latin typeface="Calibri"/>
              </a:rPr>
              <a:t> </a:t>
            </a:r>
            <a:r>
              <a:rPr lang="en-US" sz="2800" strike="noStrike" dirty="0" err="1">
                <a:solidFill>
                  <a:srgbClr val="808080"/>
                </a:solidFill>
                <a:latin typeface="Calibri"/>
              </a:rPr>
              <a:t>bulabileceğiniz</a:t>
            </a:r>
            <a:r>
              <a:rPr lang="en-US" sz="2800" strike="noStrike" dirty="0">
                <a:solidFill>
                  <a:srgbClr val="808080"/>
                </a:solidFill>
                <a:latin typeface="Calibri"/>
              </a:rPr>
              <a:t> </a:t>
            </a:r>
            <a:r>
              <a:rPr lang="en-US" sz="2800" strike="noStrike" dirty="0" err="1">
                <a:solidFill>
                  <a:srgbClr val="808080"/>
                </a:solidFill>
                <a:latin typeface="Calibri"/>
              </a:rPr>
              <a:t>sosyal</a:t>
            </a:r>
            <a:r>
              <a:rPr lang="en-US" sz="2800" strike="noStrike" dirty="0">
                <a:solidFill>
                  <a:srgbClr val="808080"/>
                </a:solidFill>
                <a:latin typeface="Calibri"/>
              </a:rPr>
              <a:t> </a:t>
            </a:r>
            <a:r>
              <a:rPr lang="en-US" sz="2800" strike="noStrike" dirty="0" err="1">
                <a:solidFill>
                  <a:srgbClr val="808080"/>
                </a:solidFill>
                <a:latin typeface="Calibri"/>
              </a:rPr>
              <a:t>bir</a:t>
            </a:r>
            <a:r>
              <a:rPr lang="en-US" sz="2800" strike="noStrike" dirty="0">
                <a:solidFill>
                  <a:srgbClr val="808080"/>
                </a:solidFill>
                <a:latin typeface="Calibri"/>
              </a:rPr>
              <a:t> </a:t>
            </a:r>
            <a:r>
              <a:rPr lang="en-US" sz="2800" strike="noStrike" dirty="0" err="1">
                <a:solidFill>
                  <a:srgbClr val="808080"/>
                </a:solidFill>
                <a:latin typeface="Calibri"/>
              </a:rPr>
              <a:t>platformdur</a:t>
            </a:r>
            <a:r>
              <a:rPr lang="en-US" sz="2800" strike="noStrike" dirty="0">
                <a:solidFill>
                  <a:srgbClr val="808080"/>
                </a:solidFill>
                <a:latin typeface="Calibri"/>
              </a:rPr>
              <a:t>. </a:t>
            </a:r>
            <a:endParaRPr dirty="0"/>
          </a:p>
        </p:txBody>
      </p:sp>
      <p:pic>
        <p:nvPicPr>
          <p:cNvPr id="167" name="İçerik Yer Tutucusu 4"/>
          <p:cNvPicPr/>
          <p:nvPr/>
        </p:nvPicPr>
        <p:blipFill>
          <a:blip r:embed="rId2"/>
          <a:stretch/>
        </p:blipFill>
        <p:spPr>
          <a:xfrm>
            <a:off x="5226480" y="1656000"/>
            <a:ext cx="3197520" cy="4486680"/>
          </a:xfrm>
          <a:prstGeom prst="rect">
            <a:avLst/>
          </a:prstGeom>
          <a:ln>
            <a:noFill/>
          </a:ln>
        </p:spPr>
      </p:pic>
    </p:spTree>
    <p:extLst>
      <p:ext uri="{BB962C8B-B14F-4D97-AF65-F5344CB8AC3E}">
        <p14:creationId xmlns:p14="http://schemas.microsoft.com/office/powerpoint/2010/main" val="415304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4965" y="1340768"/>
            <a:ext cx="5356558" cy="4464496"/>
          </a:xfrm>
          <a:prstGeom prst="rect">
            <a:avLst/>
          </a:prstGeom>
          <a:ln>
            <a:noFill/>
          </a:ln>
          <a:effectLst>
            <a:outerShdw blurRad="292100" dist="139700" dir="2700000" algn="tl" rotWithShape="0">
              <a:srgbClr val="333333">
                <a:alpha val="65000"/>
              </a:srgbClr>
            </a:outerShdw>
          </a:effectLst>
        </p:spPr>
      </p:pic>
      <p:sp>
        <p:nvSpPr>
          <p:cNvPr id="4" name="Dikdörtgen 3"/>
          <p:cNvSpPr/>
          <p:nvPr/>
        </p:nvSpPr>
        <p:spPr>
          <a:xfrm>
            <a:off x="6322067" y="1449357"/>
            <a:ext cx="2396630" cy="4247317"/>
          </a:xfrm>
          <a:prstGeom prst="rect">
            <a:avLst/>
          </a:prstGeom>
        </p:spPr>
        <p:txBody>
          <a:bodyPr wrap="square">
            <a:spAutoFit/>
          </a:bodyPr>
          <a:lstStyle/>
          <a:p>
            <a:pPr fontAlgn="ctr"/>
            <a:r>
              <a:rPr lang="tr-TR" dirty="0"/>
              <a:t>UZEM, EBA portal alt yapısını kullanan internet tabanlı bir uzaktan eğitim sistemidir.</a:t>
            </a:r>
            <a:r>
              <a:rPr lang="en-US" dirty="0"/>
              <a:t> </a:t>
            </a:r>
            <a:r>
              <a:rPr lang="tr-TR" dirty="0" smtClean="0"/>
              <a:t>Ö</a:t>
            </a:r>
            <a:r>
              <a:rPr lang="en-US" dirty="0" err="1" smtClean="0"/>
              <a:t>ğretmenlere</a:t>
            </a:r>
            <a:r>
              <a:rPr lang="en-US" dirty="0" smtClean="0"/>
              <a:t> </a:t>
            </a:r>
            <a:r>
              <a:rPr lang="en-US" dirty="0" err="1"/>
              <a:t>hayatları</a:t>
            </a:r>
            <a:r>
              <a:rPr lang="en-US" dirty="0"/>
              <a:t> </a:t>
            </a:r>
            <a:r>
              <a:rPr lang="en-US" dirty="0" err="1"/>
              <a:t>boyunca</a:t>
            </a:r>
            <a:r>
              <a:rPr lang="en-US" dirty="0"/>
              <a:t> e-</a:t>
            </a:r>
            <a:r>
              <a:rPr lang="en-US" dirty="0" err="1"/>
              <a:t>öğrenme</a:t>
            </a:r>
            <a:r>
              <a:rPr lang="en-US" dirty="0"/>
              <a:t> </a:t>
            </a:r>
            <a:r>
              <a:rPr lang="en-US" dirty="0" err="1"/>
              <a:t>olanağı</a:t>
            </a:r>
            <a:r>
              <a:rPr lang="en-US" dirty="0"/>
              <a:t> </a:t>
            </a:r>
            <a:r>
              <a:rPr lang="en-US" dirty="0" err="1"/>
              <a:t>sunmak</a:t>
            </a:r>
            <a:r>
              <a:rPr lang="en-US" dirty="0"/>
              <a:t> </a:t>
            </a:r>
            <a:r>
              <a:rPr lang="en-US" dirty="0" err="1"/>
              <a:t>üzere</a:t>
            </a:r>
            <a:r>
              <a:rPr lang="en-US" dirty="0"/>
              <a:t> </a:t>
            </a:r>
            <a:r>
              <a:rPr lang="en-US" dirty="0" err="1"/>
              <a:t>tasarlanmış</a:t>
            </a:r>
            <a:r>
              <a:rPr lang="en-US" dirty="0"/>
              <a:t> </a:t>
            </a:r>
            <a:r>
              <a:rPr lang="en-US" dirty="0" err="1"/>
              <a:t>bir</a:t>
            </a:r>
            <a:r>
              <a:rPr lang="en-US" dirty="0"/>
              <a:t> </a:t>
            </a:r>
            <a:r>
              <a:rPr lang="en-US" dirty="0" err="1"/>
              <a:t>proje</a:t>
            </a:r>
            <a:r>
              <a:rPr lang="tr-TR" dirty="0"/>
              <a:t> olup </a:t>
            </a:r>
            <a:r>
              <a:rPr lang="en-US" dirty="0"/>
              <a:t> </a:t>
            </a:r>
            <a:r>
              <a:rPr lang="en-US" b="1" dirty="0" err="1"/>
              <a:t>Yeğitek</a:t>
            </a:r>
            <a:r>
              <a:rPr lang="en-US" b="1" dirty="0"/>
              <a:t> TV </a:t>
            </a:r>
            <a:r>
              <a:rPr lang="en-US" dirty="0" err="1"/>
              <a:t>stüdyolarından</a:t>
            </a:r>
            <a:r>
              <a:rPr lang="en-US" dirty="0"/>
              <a:t> </a:t>
            </a:r>
            <a:r>
              <a:rPr lang="en-US" dirty="0" err="1"/>
              <a:t>canlı</a:t>
            </a:r>
            <a:r>
              <a:rPr lang="en-US" dirty="0"/>
              <a:t> </a:t>
            </a:r>
            <a:r>
              <a:rPr lang="en-US" dirty="0" err="1"/>
              <a:t>yayınlar</a:t>
            </a:r>
            <a:r>
              <a:rPr lang="en-US" dirty="0"/>
              <a:t> </a:t>
            </a:r>
            <a:r>
              <a:rPr lang="en-US" dirty="0" err="1"/>
              <a:t>ile</a:t>
            </a:r>
            <a:r>
              <a:rPr lang="en-US" dirty="0"/>
              <a:t> </a:t>
            </a:r>
            <a:r>
              <a:rPr lang="en-US" dirty="0" err="1"/>
              <a:t>öğretmenlere</a:t>
            </a:r>
            <a:r>
              <a:rPr lang="en-US" dirty="0"/>
              <a:t> </a:t>
            </a:r>
            <a:r>
              <a:rPr lang="en-US" dirty="0" err="1"/>
              <a:t>eğitimler</a:t>
            </a:r>
            <a:r>
              <a:rPr lang="en-US" dirty="0"/>
              <a:t> </a:t>
            </a:r>
            <a:r>
              <a:rPr lang="en-US" dirty="0" err="1"/>
              <a:t>verilmektedir</a:t>
            </a:r>
            <a:r>
              <a:rPr lang="en-US" dirty="0"/>
              <a:t/>
            </a:r>
            <a:br>
              <a:rPr lang="en-US" dirty="0"/>
            </a:br>
            <a:endParaRPr lang="en-US" dirty="0">
              <a:latin typeface="Arial" panose="020B0604020202020204" pitchFamily="34" charset="0"/>
              <a:cs typeface="Arial" panose="020B0604020202020204" pitchFamily="34" charset="0"/>
            </a:endParaRPr>
          </a:p>
        </p:txBody>
      </p:sp>
      <p:sp>
        <p:nvSpPr>
          <p:cNvPr id="6" name="Unvan 1">
            <a:hlinkClick r:id="rId3"/>
          </p:cNvPr>
          <p:cNvSpPr txBox="1">
            <a:spLocks/>
          </p:cNvSpPr>
          <p:nvPr/>
        </p:nvSpPr>
        <p:spPr>
          <a:xfrm>
            <a:off x="553073" y="404664"/>
            <a:ext cx="2924826"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0070C0"/>
                </a:solidFill>
                <a:effectLst>
                  <a:outerShdw blurRad="38100" dist="38100" dir="2700000" algn="tl">
                    <a:srgbClr val="000000">
                      <a:alpha val="43137"/>
                    </a:srgbClr>
                  </a:outerShdw>
                </a:effectLst>
              </a:rPr>
              <a:t>&gt;&gt;  EBA UZEM</a:t>
            </a:r>
            <a:r>
              <a:rPr lang="tr-TR" b="1" dirty="0" smtClean="0">
                <a:solidFill>
                  <a:schemeClr val="accent6">
                    <a:lumMod val="75000"/>
                  </a:schemeClr>
                </a:solidFill>
                <a:effectLst>
                  <a:outerShdw blurRad="38100" dist="38100" dir="2700000" algn="tl">
                    <a:srgbClr val="000000">
                      <a:alpha val="43137"/>
                    </a:srgbClr>
                  </a:outerShdw>
                </a:effectLst>
              </a:rPr>
              <a:t> </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381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364088" y="1844823"/>
            <a:ext cx="3300932" cy="3323987"/>
          </a:xfrm>
          <a:prstGeom prst="rect">
            <a:avLst/>
          </a:prstGeom>
        </p:spPr>
        <p:txBody>
          <a:bodyPr wrap="square">
            <a:spAutoFit/>
          </a:bodyPr>
          <a:lstStyle/>
          <a:p>
            <a:pPr fontAlgn="ctr">
              <a:lnSpc>
                <a:spcPct val="150000"/>
              </a:lnSpc>
            </a:pPr>
            <a:r>
              <a:rPr lang="tr-TR" sz="2000" dirty="0"/>
              <a:t>EBA tarafından </a:t>
            </a:r>
            <a:r>
              <a:rPr lang="tr-TR" sz="2000" dirty="0" smtClean="0"/>
              <a:t>sunulan  bu portal; dünyadaki </a:t>
            </a:r>
            <a:r>
              <a:rPr lang="tr-TR" sz="2000" dirty="0"/>
              <a:t>eğitsel </a:t>
            </a:r>
            <a:r>
              <a:rPr lang="tr-TR" sz="2000" dirty="0" err="1"/>
              <a:t>metaryellerden</a:t>
            </a:r>
            <a:r>
              <a:rPr lang="tr-TR" sz="2000" dirty="0"/>
              <a:t> seçilenleri bulabilir, nasıl kullanıldıklarını görebilir ve istediklerinizi derslerde ya da evde kendiniz kullanabilirsiniz</a:t>
            </a:r>
            <a:endParaRPr lang="en-US" sz="2000" dirty="0"/>
          </a:p>
        </p:txBody>
      </p:sp>
      <p:sp>
        <p:nvSpPr>
          <p:cNvPr id="7" name="Unvan 1">
            <a:hlinkClick r:id="rId2"/>
          </p:cNvPr>
          <p:cNvSpPr txBox="1">
            <a:spLocks/>
          </p:cNvSpPr>
          <p:nvPr/>
        </p:nvSpPr>
        <p:spPr>
          <a:xfrm>
            <a:off x="755576" y="260648"/>
            <a:ext cx="2924826"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0070C0"/>
                </a:solidFill>
                <a:effectLst>
                  <a:outerShdw blurRad="38100" dist="38100" dir="2700000" algn="tl">
                    <a:srgbClr val="000000">
                      <a:alpha val="43137"/>
                    </a:srgbClr>
                  </a:outerShdw>
                </a:effectLst>
              </a:rPr>
              <a:t>&gt;&gt;  EBA Kaynak</a:t>
            </a:r>
            <a:r>
              <a:rPr lang="tr-TR" b="1" dirty="0" smtClean="0">
                <a:solidFill>
                  <a:schemeClr val="accent6">
                    <a:lumMod val="75000"/>
                  </a:schemeClr>
                </a:solidFill>
                <a:effectLst>
                  <a:outerShdw blurRad="38100" dist="38100" dir="2700000" algn="tl">
                    <a:srgbClr val="000000">
                      <a:alpha val="43137"/>
                    </a:srgbClr>
                  </a:outerShdw>
                </a:effectLst>
              </a:rPr>
              <a:t> </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97928"/>
            <a:ext cx="4392488" cy="5400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574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90858" y="5157192"/>
            <a:ext cx="7777001" cy="1938992"/>
          </a:xfrm>
          <a:prstGeom prst="rect">
            <a:avLst/>
          </a:prstGeom>
        </p:spPr>
        <p:txBody>
          <a:bodyPr wrap="square">
            <a:spAutoFit/>
          </a:bodyPr>
          <a:lstStyle/>
          <a:p>
            <a:pPr fontAlgn="ctr"/>
            <a:r>
              <a:rPr lang="tr-TR" sz="2000" dirty="0" smtClean="0"/>
              <a:t>Sınıf</a:t>
            </a:r>
            <a:r>
              <a:rPr lang="tr-TR" sz="2000" dirty="0"/>
              <a:t>, Ünite, Konu, Kavram ve Kazanım bazında öğretmenin derste içeriklere kolayca ulaşabileceği etkileşimli tahta </a:t>
            </a:r>
            <a:r>
              <a:rPr lang="tr-TR" sz="2000" dirty="0" err="1"/>
              <a:t>arayüzüdür</a:t>
            </a:r>
            <a:r>
              <a:rPr lang="tr-TR" sz="2000" dirty="0" smtClean="0"/>
              <a:t>.</a:t>
            </a:r>
            <a:r>
              <a:rPr lang="en-US" sz="2000" dirty="0"/>
              <a:t> </a:t>
            </a:r>
            <a:endParaRPr lang="tr-TR" sz="2000" dirty="0" smtClean="0"/>
          </a:p>
          <a:p>
            <a:pPr fontAlgn="ctr"/>
            <a:r>
              <a:rPr lang="en-US" sz="2000" dirty="0" err="1"/>
              <a:t>Etkileşimli</a:t>
            </a:r>
            <a:r>
              <a:rPr lang="en-US" sz="2000" dirty="0"/>
              <a:t> </a:t>
            </a:r>
            <a:r>
              <a:rPr lang="en-US" sz="2000" dirty="0" err="1"/>
              <a:t>tahtalarda</a:t>
            </a:r>
            <a:r>
              <a:rPr lang="en-US" sz="2000" dirty="0"/>
              <a:t> </a:t>
            </a:r>
            <a:r>
              <a:rPr lang="en-US" sz="2000" dirty="0" err="1"/>
              <a:t>kullanılmak</a:t>
            </a:r>
            <a:r>
              <a:rPr lang="en-US" sz="2000" dirty="0"/>
              <a:t> </a:t>
            </a:r>
            <a:r>
              <a:rPr lang="en-US" sz="2000" dirty="0" err="1"/>
              <a:t>üzere</a:t>
            </a:r>
            <a:r>
              <a:rPr lang="en-US" sz="2000" dirty="0"/>
              <a:t> </a:t>
            </a:r>
            <a:r>
              <a:rPr lang="en-US" sz="2000" dirty="0" err="1"/>
              <a:t>eğitim</a:t>
            </a:r>
            <a:r>
              <a:rPr lang="en-US" sz="2000" dirty="0"/>
              <a:t> </a:t>
            </a:r>
            <a:r>
              <a:rPr lang="en-US" sz="2000" dirty="0" err="1"/>
              <a:t>kaynakları</a:t>
            </a:r>
            <a:r>
              <a:rPr lang="en-US" sz="2000" dirty="0"/>
              <a:t> </a:t>
            </a:r>
            <a:r>
              <a:rPr lang="en-US" sz="2000" dirty="0" err="1"/>
              <a:t>hazırlanmış</a:t>
            </a:r>
            <a:r>
              <a:rPr lang="en-US" sz="2000" dirty="0"/>
              <a:t>, ders.eba.gov.tr </a:t>
            </a:r>
            <a:r>
              <a:rPr lang="en-US" sz="2000" dirty="0" err="1"/>
              <a:t>adresinden</a:t>
            </a:r>
            <a:r>
              <a:rPr lang="en-US" sz="2000" dirty="0"/>
              <a:t> </a:t>
            </a:r>
            <a:r>
              <a:rPr lang="en-US" sz="2000" dirty="0" err="1"/>
              <a:t>hizmete</a:t>
            </a:r>
            <a:r>
              <a:rPr lang="en-US" sz="2000" dirty="0"/>
              <a:t> </a:t>
            </a:r>
            <a:r>
              <a:rPr lang="en-US" sz="2000" dirty="0" err="1"/>
              <a:t>sunulmuştur</a:t>
            </a:r>
            <a:r>
              <a:rPr lang="en-US" sz="2000" dirty="0"/>
              <a:t>.</a:t>
            </a:r>
          </a:p>
          <a:p>
            <a:pPr lvl="0"/>
            <a:endParaRPr lang="en-US" sz="2000" dirty="0" smtClean="0"/>
          </a:p>
          <a:p>
            <a:pPr fontAlgn="ctr"/>
            <a:endParaRPr lang="en-US" sz="2000" dirty="0"/>
          </a:p>
        </p:txBody>
      </p:sp>
      <p:pic>
        <p:nvPicPr>
          <p:cNvPr id="4" name="Resim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0859" y="980728"/>
            <a:ext cx="7777001"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Unvan 1">
            <a:hlinkClick r:id="rId3"/>
          </p:cNvPr>
          <p:cNvSpPr txBox="1">
            <a:spLocks/>
          </p:cNvSpPr>
          <p:nvPr/>
        </p:nvSpPr>
        <p:spPr>
          <a:xfrm>
            <a:off x="827584" y="116632"/>
            <a:ext cx="4132543" cy="5254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300" dirty="0" smtClean="0">
                <a:solidFill>
                  <a:srgbClr val="0070C0"/>
                </a:solidFill>
                <a:effectLst>
                  <a:outerShdw blurRad="38100" dist="38100" dir="2700000" algn="tl">
                    <a:srgbClr val="000000">
                      <a:alpha val="43137"/>
                    </a:srgbClr>
                  </a:outerShdw>
                </a:effectLst>
              </a:rPr>
              <a:t>&gt;&gt;  EBA Ders Modülü</a:t>
            </a:r>
            <a:r>
              <a:rPr lang="tr-TR" sz="3300" b="1" dirty="0" smtClean="0">
                <a:solidFill>
                  <a:schemeClr val="accent6">
                    <a:lumMod val="75000"/>
                  </a:schemeClr>
                </a:solidFill>
                <a:effectLst>
                  <a:outerShdw blurRad="38100" dist="38100" dir="2700000" algn="tl">
                    <a:srgbClr val="000000">
                      <a:alpha val="43137"/>
                    </a:srgbClr>
                  </a:outerShdw>
                </a:effectLst>
              </a:rPr>
              <a:t> </a:t>
            </a:r>
            <a:endParaRPr lang="en-US" sz="33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5405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1882" y="548680"/>
            <a:ext cx="8229600" cy="1143000"/>
          </a:xfrm>
        </p:spPr>
        <p:txBody>
          <a:bodyPr/>
          <a:lstStyle/>
          <a:p>
            <a:r>
              <a:rPr lang="tr-TR" b="1" dirty="0" smtClean="0">
                <a:solidFill>
                  <a:srgbClr val="002060"/>
                </a:solidFill>
              </a:rPr>
              <a:t>İş Birlikleri</a:t>
            </a:r>
            <a:endParaRPr lang="tr-TR" b="1" dirty="0">
              <a:solidFill>
                <a:srgbClr val="002060"/>
              </a:solidFill>
            </a:endParaRPr>
          </a:p>
        </p:txBody>
      </p:sp>
      <p:sp>
        <p:nvSpPr>
          <p:cNvPr id="4" name="AutoShape 4" descr="http://2.bp.blogspot.com/-MaJ1K-dVIOc/T0rDT5AkmDI/AAAAAAAAAiU/cK7ExtM0duk/s1600/diyanet_logo.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9423" t="6443" r="28429" b="12614"/>
          <a:stretch/>
        </p:blipFill>
        <p:spPr bwMode="auto">
          <a:xfrm>
            <a:off x="6732240" y="1981492"/>
            <a:ext cx="1637078" cy="17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87396" y="1981492"/>
            <a:ext cx="1449505" cy="142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9125" y="1981492"/>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58556" y="1981492"/>
            <a:ext cx="1728192" cy="139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0" descr="http://www.yalovacevre.com/resim/odt%C3%BC-logo.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9837" y="4293096"/>
            <a:ext cx="1656184" cy="174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26021" y="4293096"/>
            <a:ext cx="2074653" cy="155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742353" y="4275406"/>
            <a:ext cx="1626965" cy="15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648" y="4293096"/>
            <a:ext cx="15621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16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2" y="3896474"/>
            <a:ext cx="9143999"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 name="Dikdörtgen 1"/>
          <p:cNvSpPr/>
          <p:nvPr/>
        </p:nvSpPr>
        <p:spPr>
          <a:xfrm>
            <a:off x="0" y="4322445"/>
            <a:ext cx="9144000" cy="1446550"/>
          </a:xfrm>
          <a:prstGeom prst="rect">
            <a:avLst/>
          </a:prstGeom>
        </p:spPr>
        <p:txBody>
          <a:bodyPr wrap="square">
            <a:spAutoFit/>
          </a:bodyPr>
          <a:lstStyle/>
          <a:p>
            <a:pPr algn="ctr"/>
            <a:r>
              <a:rPr lang="en-US" sz="4400" dirty="0" smtClean="0">
                <a:solidFill>
                  <a:srgbClr val="002060"/>
                </a:solidFill>
                <a:hlinkClick r:id="rId2"/>
              </a:rPr>
              <a:t>www.eba.gov.tr</a:t>
            </a:r>
            <a:endParaRPr lang="tr-TR" sz="4400" dirty="0">
              <a:solidFill>
                <a:srgbClr val="002060"/>
              </a:solidFill>
            </a:endParaRPr>
          </a:p>
          <a:p>
            <a:pPr algn="ctr"/>
            <a:r>
              <a:rPr lang="tr-TR" sz="4400" dirty="0" smtClean="0">
                <a:solidFill>
                  <a:srgbClr val="002060"/>
                </a:solidFill>
                <a:hlinkClick r:id="rId3"/>
              </a:rPr>
              <a:t>destek@eba.gov.tr</a:t>
            </a:r>
            <a:endParaRPr lang="tr-TR" sz="4400" dirty="0">
              <a:solidFill>
                <a:srgbClr val="002060"/>
              </a:solidFill>
            </a:endParaRPr>
          </a:p>
        </p:txBody>
      </p:sp>
      <p:sp>
        <p:nvSpPr>
          <p:cNvPr id="3" name="Metin kutusu 2"/>
          <p:cNvSpPr txBox="1"/>
          <p:nvPr/>
        </p:nvSpPr>
        <p:spPr>
          <a:xfrm>
            <a:off x="9485" y="1412776"/>
            <a:ext cx="9144002" cy="2123658"/>
          </a:xfrm>
          <a:prstGeom prst="rect">
            <a:avLst/>
          </a:prstGeom>
          <a:noFill/>
        </p:spPr>
        <p:txBody>
          <a:bodyPr wrap="square" rtlCol="0">
            <a:spAutoFit/>
          </a:bodyPr>
          <a:lstStyle/>
          <a:p>
            <a:pPr algn="ctr"/>
            <a:r>
              <a:rPr lang="tr-TR" sz="6600" b="1" dirty="0" smtClean="0">
                <a:solidFill>
                  <a:srgbClr val="002060"/>
                </a:solidFill>
                <a:effectLst>
                  <a:outerShdw blurRad="60007" dist="200025" dir="15000000" sy="30000" kx="-1800000" algn="bl" rotWithShape="0">
                    <a:prstClr val="black">
                      <a:alpha val="32000"/>
                    </a:prstClr>
                  </a:outerShdw>
                </a:effectLst>
              </a:rPr>
              <a:t>Teşekkür</a:t>
            </a:r>
            <a:r>
              <a:rPr lang="tr-TR" sz="6600" b="1" dirty="0" smtClean="0">
                <a:solidFill>
                  <a:srgbClr val="002060"/>
                </a:solidFill>
                <a:effectLst>
                  <a:outerShdw blurRad="60007" dist="200025" dir="15000000" sy="30000" kx="-1800000" algn="bl" rotWithShape="0">
                    <a:prstClr val="black">
                      <a:alpha val="32000"/>
                    </a:prstClr>
                  </a:outerShdw>
                </a:effectLst>
              </a:rPr>
              <a:t>ler</a:t>
            </a:r>
            <a:r>
              <a:rPr lang="tr-TR" sz="6600" b="1" dirty="0" smtClean="0">
                <a:solidFill>
                  <a:srgbClr val="002060"/>
                </a:solidFill>
                <a:effectLst>
                  <a:outerShdw blurRad="60007" dist="200025" dir="15000000" sy="30000" kx="-1800000" algn="bl" rotWithShape="0">
                    <a:prstClr val="black">
                      <a:alpha val="32000"/>
                    </a:prstClr>
                  </a:outerShdw>
                </a:effectLst>
              </a:rPr>
              <a:t>..</a:t>
            </a:r>
            <a:endParaRPr lang="tr-TR" sz="6600" b="1" dirty="0" smtClean="0">
              <a:solidFill>
                <a:srgbClr val="002060"/>
              </a:solidFill>
              <a:effectLst>
                <a:outerShdw blurRad="60007" dist="200025" dir="15000000" sy="30000" kx="-1800000" algn="bl" rotWithShape="0">
                  <a:prstClr val="black">
                    <a:alpha val="32000"/>
                  </a:prstClr>
                </a:outerShdw>
              </a:effectLst>
            </a:endParaRPr>
          </a:p>
          <a:p>
            <a:pPr algn="ctr"/>
            <a:endParaRPr lang="tr-TR" sz="6600" b="1" dirty="0">
              <a:solidFill>
                <a:srgbClr val="002060"/>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049065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050117"/>
            <a:ext cx="4870470" cy="2031325"/>
          </a:xfrm>
          <a:prstGeom prst="rect">
            <a:avLst/>
          </a:prstGeom>
        </p:spPr>
        <p:txBody>
          <a:bodyPr wrap="square">
            <a:spAutoFit/>
          </a:bodyPr>
          <a:lstStyle/>
          <a:p>
            <a:r>
              <a:rPr lang="tr-TR" dirty="0" err="1" smtClean="0"/>
              <a:t>Eba</a:t>
            </a:r>
            <a:r>
              <a:rPr lang="tr-TR" dirty="0" smtClean="0"/>
              <a:t> FATİH projesinin </a:t>
            </a:r>
            <a:r>
              <a:rPr lang="tr-TR" dirty="0"/>
              <a:t>bir parçası </a:t>
            </a:r>
            <a:r>
              <a:rPr lang="tr-TR" dirty="0" smtClean="0"/>
              <a:t>olarak oluşturulmuş </a:t>
            </a:r>
            <a:r>
              <a:rPr lang="tr-TR" dirty="0"/>
              <a:t>çevirim içi sosyal eğitim platformudur.  Bu platformun amacı </a:t>
            </a:r>
            <a:r>
              <a:rPr lang="tr-TR" dirty="0" smtClean="0"/>
              <a:t>bilgi </a:t>
            </a:r>
            <a:r>
              <a:rPr lang="tr-TR" dirty="0"/>
              <a:t>teknolojilerinin eğitime entegrasyonunu sağlamaktır. </a:t>
            </a:r>
            <a:r>
              <a:rPr lang="en-US" dirty="0"/>
              <a:t>EBA,  </a:t>
            </a:r>
            <a:r>
              <a:rPr lang="en-US" dirty="0" err="1"/>
              <a:t>sınıf</a:t>
            </a:r>
            <a:r>
              <a:rPr lang="en-US" dirty="0"/>
              <a:t> </a:t>
            </a:r>
            <a:r>
              <a:rPr lang="en-US" dirty="0" err="1"/>
              <a:t>seviyelerine</a:t>
            </a:r>
            <a:r>
              <a:rPr lang="en-US" dirty="0"/>
              <a:t> </a:t>
            </a:r>
            <a:r>
              <a:rPr lang="en-US" dirty="0" err="1"/>
              <a:t>uygun</a:t>
            </a:r>
            <a:r>
              <a:rPr lang="en-US" dirty="0"/>
              <a:t>,  </a:t>
            </a:r>
            <a:r>
              <a:rPr lang="en-US" dirty="0" err="1"/>
              <a:t>güvenilir</a:t>
            </a:r>
            <a:r>
              <a:rPr lang="en-US" dirty="0"/>
              <a:t> </a:t>
            </a:r>
            <a:r>
              <a:rPr lang="en-US" dirty="0" err="1"/>
              <a:t>ve</a:t>
            </a:r>
            <a:r>
              <a:rPr lang="en-US" dirty="0"/>
              <a:t> </a:t>
            </a:r>
            <a:r>
              <a:rPr lang="tr-TR" dirty="0" smtClean="0"/>
              <a:t> </a:t>
            </a:r>
            <a:r>
              <a:rPr lang="en-US" dirty="0" err="1" smtClean="0"/>
              <a:t>doğru</a:t>
            </a:r>
            <a:r>
              <a:rPr lang="en-US" dirty="0" smtClean="0"/>
              <a:t>  </a:t>
            </a:r>
            <a:r>
              <a:rPr lang="en-US" dirty="0"/>
              <a:t>e-</a:t>
            </a:r>
            <a:r>
              <a:rPr lang="en-US" dirty="0" err="1"/>
              <a:t>içerikler</a:t>
            </a:r>
            <a:r>
              <a:rPr lang="en-US" dirty="0"/>
              <a:t> </a:t>
            </a:r>
            <a:r>
              <a:rPr lang="en-US" dirty="0" err="1" smtClean="0"/>
              <a:t>sunmak</a:t>
            </a:r>
            <a:r>
              <a:rPr lang="tr-TR" dirty="0" err="1" smtClean="0"/>
              <a:t>tadır</a:t>
            </a:r>
            <a:r>
              <a:rPr lang="en-US" dirty="0" smtClean="0"/>
              <a:t> </a:t>
            </a:r>
            <a:r>
              <a:rPr lang="tr-TR" dirty="0" smtClean="0"/>
              <a:t> ve</a:t>
            </a:r>
            <a:r>
              <a:rPr lang="en-US" dirty="0" smtClean="0"/>
              <a:t> </a:t>
            </a:r>
            <a:r>
              <a:rPr lang="en-US" dirty="0" err="1"/>
              <a:t>geliştirilmeye</a:t>
            </a:r>
            <a:r>
              <a:rPr lang="en-US" dirty="0"/>
              <a:t> </a:t>
            </a:r>
            <a:r>
              <a:rPr lang="en-US" dirty="0" err="1"/>
              <a:t>devam</a:t>
            </a:r>
            <a:r>
              <a:rPr lang="en-US" dirty="0"/>
              <a:t> </a:t>
            </a:r>
            <a:r>
              <a:rPr lang="en-US" dirty="0" err="1"/>
              <a:t>etmektedir</a:t>
            </a:r>
            <a:r>
              <a:rPr lang="en-US" dirty="0"/>
              <a:t>.</a:t>
            </a:r>
            <a:endParaRPr lang="tr-T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8104" y="2810692"/>
            <a:ext cx="3419872" cy="256160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8640"/>
            <a:ext cx="4315428" cy="1914792"/>
          </a:xfrm>
          <a:prstGeom prst="rect">
            <a:avLst/>
          </a:prstGeom>
          <a:ln>
            <a:noFill/>
          </a:ln>
          <a:effectLst>
            <a:softEdge rad="112500"/>
          </a:effectLst>
        </p:spPr>
      </p:pic>
    </p:spTree>
    <p:extLst>
      <p:ext uri="{BB962C8B-B14F-4D97-AF65-F5344CB8AC3E}">
        <p14:creationId xmlns:p14="http://schemas.microsoft.com/office/powerpoint/2010/main" val="1291521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3587" y="5445224"/>
            <a:ext cx="8640960" cy="1477328"/>
          </a:xfrm>
          <a:prstGeom prst="rect">
            <a:avLst/>
          </a:prstGeom>
        </p:spPr>
        <p:txBody>
          <a:bodyPr wrap="square">
            <a:spAutoFit/>
          </a:bodyPr>
          <a:lstStyle/>
          <a:p>
            <a:r>
              <a:rPr lang="tr-TR" dirty="0" smtClean="0"/>
              <a:t>      </a:t>
            </a:r>
            <a:r>
              <a:rPr lang="en-US" dirty="0" smtClean="0"/>
              <a:t>MEB </a:t>
            </a:r>
            <a:r>
              <a:rPr lang="en-US" dirty="0" err="1"/>
              <a:t>ve</a:t>
            </a:r>
            <a:r>
              <a:rPr lang="en-US" dirty="0"/>
              <a:t> </a:t>
            </a:r>
            <a:r>
              <a:rPr lang="en-US" dirty="0" err="1"/>
              <a:t>içeriklerini</a:t>
            </a:r>
            <a:r>
              <a:rPr lang="en-US" dirty="0"/>
              <a:t> </a:t>
            </a:r>
            <a:r>
              <a:rPr lang="en-US" dirty="0" err="1"/>
              <a:t>paylaşmaya</a:t>
            </a:r>
            <a:r>
              <a:rPr lang="en-US" dirty="0"/>
              <a:t> </a:t>
            </a:r>
            <a:r>
              <a:rPr lang="en-US" dirty="0" err="1"/>
              <a:t>gönüllü</a:t>
            </a:r>
            <a:r>
              <a:rPr lang="en-US" dirty="0"/>
              <a:t> </a:t>
            </a:r>
            <a:r>
              <a:rPr lang="en-US" dirty="0" err="1"/>
              <a:t>eğitim</a:t>
            </a:r>
            <a:r>
              <a:rPr lang="en-US" dirty="0"/>
              <a:t> </a:t>
            </a:r>
            <a:r>
              <a:rPr lang="en-US" dirty="0" err="1"/>
              <a:t>firmaları</a:t>
            </a:r>
            <a:r>
              <a:rPr lang="en-US" dirty="0"/>
              <a:t> </a:t>
            </a:r>
            <a:r>
              <a:rPr lang="en-US" dirty="0" err="1"/>
              <a:t>tarafından</a:t>
            </a:r>
            <a:r>
              <a:rPr lang="en-US" dirty="0"/>
              <a:t> </a:t>
            </a:r>
            <a:r>
              <a:rPr lang="en-US" dirty="0" err="1"/>
              <a:t>hazırlanan</a:t>
            </a:r>
            <a:r>
              <a:rPr lang="en-US" dirty="0"/>
              <a:t> </a:t>
            </a:r>
            <a:r>
              <a:rPr lang="en-US" dirty="0" err="1"/>
              <a:t>pek</a:t>
            </a:r>
            <a:r>
              <a:rPr lang="en-US" dirty="0"/>
              <a:t> </a:t>
            </a:r>
            <a:r>
              <a:rPr lang="en-US" dirty="0" err="1"/>
              <a:t>çok</a:t>
            </a:r>
            <a:r>
              <a:rPr lang="en-US" dirty="0"/>
              <a:t> </a:t>
            </a:r>
            <a:r>
              <a:rPr lang="en-US" dirty="0" err="1"/>
              <a:t>dijital</a:t>
            </a:r>
            <a:r>
              <a:rPr lang="en-US" dirty="0"/>
              <a:t> </a:t>
            </a:r>
            <a:r>
              <a:rPr lang="en-US" dirty="0" err="1"/>
              <a:t>kaynak</a:t>
            </a:r>
            <a:r>
              <a:rPr lang="en-US" dirty="0"/>
              <a:t> </a:t>
            </a:r>
            <a:r>
              <a:rPr lang="en-US" dirty="0" err="1"/>
              <a:t>EBA’da</a:t>
            </a:r>
            <a:r>
              <a:rPr lang="en-US" dirty="0"/>
              <a:t> </a:t>
            </a:r>
            <a:r>
              <a:rPr lang="en-US" dirty="0" err="1"/>
              <a:t>yayınlanırken</a:t>
            </a:r>
            <a:r>
              <a:rPr lang="en-US" dirty="0"/>
              <a:t> </a:t>
            </a:r>
            <a:r>
              <a:rPr lang="en-US" dirty="0" err="1"/>
              <a:t>öğretmen</a:t>
            </a:r>
            <a:r>
              <a:rPr lang="en-US" dirty="0"/>
              <a:t> </a:t>
            </a:r>
            <a:r>
              <a:rPr lang="en-US" dirty="0" err="1"/>
              <a:t>ve</a:t>
            </a:r>
            <a:r>
              <a:rPr lang="en-US" dirty="0"/>
              <a:t> </a:t>
            </a:r>
            <a:r>
              <a:rPr lang="en-US" dirty="0" err="1"/>
              <a:t>öğrenciler</a:t>
            </a:r>
            <a:r>
              <a:rPr lang="en-US" dirty="0"/>
              <a:t> de </a:t>
            </a:r>
            <a:r>
              <a:rPr lang="en-US" dirty="0" err="1"/>
              <a:t>ürettikleri</a:t>
            </a:r>
            <a:r>
              <a:rPr lang="en-US" dirty="0"/>
              <a:t> </a:t>
            </a:r>
            <a:r>
              <a:rPr lang="en-US" dirty="0" err="1"/>
              <a:t>içerikleri</a:t>
            </a:r>
            <a:r>
              <a:rPr lang="en-US" dirty="0"/>
              <a:t> </a:t>
            </a:r>
            <a:r>
              <a:rPr lang="en-US" dirty="0" err="1"/>
              <a:t>sunma</a:t>
            </a:r>
            <a:r>
              <a:rPr lang="en-US" dirty="0"/>
              <a:t> </a:t>
            </a:r>
            <a:r>
              <a:rPr lang="en-US" dirty="0" err="1"/>
              <a:t>imkânı</a:t>
            </a:r>
            <a:r>
              <a:rPr lang="en-US" dirty="0"/>
              <a:t> </a:t>
            </a:r>
            <a:r>
              <a:rPr lang="en-US" dirty="0" err="1"/>
              <a:t>bulabileceklerdir</a:t>
            </a:r>
            <a:r>
              <a:rPr lang="en-US" dirty="0"/>
              <a:t>. </a:t>
            </a:r>
            <a:r>
              <a:rPr lang="en-US" dirty="0" err="1"/>
              <a:t>Eba</a:t>
            </a:r>
            <a:r>
              <a:rPr lang="en-US" dirty="0"/>
              <a:t> </a:t>
            </a:r>
            <a:r>
              <a:rPr lang="en-US" dirty="0" err="1"/>
              <a:t>sayesinde</a:t>
            </a:r>
            <a:r>
              <a:rPr lang="en-US" dirty="0"/>
              <a:t> </a:t>
            </a:r>
            <a:r>
              <a:rPr lang="en-US" dirty="0" err="1"/>
              <a:t>eğit</a:t>
            </a:r>
            <a:r>
              <a:rPr lang="tr-TR" dirty="0"/>
              <a:t>i</a:t>
            </a:r>
            <a:r>
              <a:rPr lang="en-US" dirty="0"/>
              <a:t>m </a:t>
            </a:r>
            <a:r>
              <a:rPr lang="en-US" dirty="0" err="1"/>
              <a:t>fırsatları</a:t>
            </a:r>
            <a:r>
              <a:rPr lang="en-US" dirty="0"/>
              <a:t> </a:t>
            </a:r>
            <a:r>
              <a:rPr lang="en-US" dirty="0" err="1"/>
              <a:t>bütün</a:t>
            </a:r>
            <a:r>
              <a:rPr lang="en-US" dirty="0"/>
              <a:t> </a:t>
            </a:r>
            <a:r>
              <a:rPr lang="en-US" dirty="0" err="1"/>
              <a:t>öğrencilere</a:t>
            </a:r>
            <a:r>
              <a:rPr lang="en-US" dirty="0"/>
              <a:t> </a:t>
            </a:r>
            <a:r>
              <a:rPr lang="en-US" dirty="0" err="1"/>
              <a:t>eşit</a:t>
            </a:r>
            <a:r>
              <a:rPr lang="en-US" dirty="0"/>
              <a:t> </a:t>
            </a:r>
            <a:r>
              <a:rPr lang="en-US" dirty="0" err="1"/>
              <a:t>olarak</a:t>
            </a:r>
            <a:r>
              <a:rPr lang="en-US" dirty="0"/>
              <a:t> </a:t>
            </a:r>
            <a:r>
              <a:rPr lang="en-US" dirty="0" err="1"/>
              <a:t>dağıtılabilecektir</a:t>
            </a:r>
            <a:r>
              <a:rPr lang="en-US" dirty="0"/>
              <a:t>.</a:t>
            </a:r>
            <a:endParaRPr lang="tr-TR" dirty="0"/>
          </a:p>
          <a:p>
            <a:endParaRPr lang="tr-TR"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54" y="111193"/>
            <a:ext cx="8928992" cy="51900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165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856984" cy="646331"/>
          </a:xfrm>
          <a:prstGeom prst="rect">
            <a:avLst/>
          </a:prstGeom>
        </p:spPr>
        <p:txBody>
          <a:bodyPr wrap="square">
            <a:spAutoFit/>
          </a:bodyPr>
          <a:lstStyle/>
          <a:p>
            <a:r>
              <a:rPr lang="en-US" dirty="0" err="1"/>
              <a:t>Öğretmen</a:t>
            </a:r>
            <a:r>
              <a:rPr lang="en-US" dirty="0"/>
              <a:t> </a:t>
            </a:r>
            <a:r>
              <a:rPr lang="en-US" dirty="0" err="1"/>
              <a:t>ve</a:t>
            </a:r>
            <a:r>
              <a:rPr lang="en-US" dirty="0"/>
              <a:t> </a:t>
            </a:r>
            <a:r>
              <a:rPr lang="en-US" dirty="0" err="1"/>
              <a:t>öğrenciler</a:t>
            </a:r>
            <a:r>
              <a:rPr lang="en-US" dirty="0"/>
              <a:t> </a:t>
            </a:r>
            <a:r>
              <a:rPr lang="en-US" dirty="0" err="1"/>
              <a:t>başta</a:t>
            </a:r>
            <a:r>
              <a:rPr lang="en-US" dirty="0"/>
              <a:t> </a:t>
            </a:r>
            <a:r>
              <a:rPr lang="en-US" dirty="0" err="1"/>
              <a:t>olmak</a:t>
            </a:r>
            <a:r>
              <a:rPr lang="en-US" dirty="0"/>
              <a:t> </a:t>
            </a:r>
            <a:r>
              <a:rPr lang="en-US" dirty="0" err="1"/>
              <a:t>üzere</a:t>
            </a:r>
            <a:r>
              <a:rPr lang="en-US" dirty="0"/>
              <a:t> </a:t>
            </a:r>
            <a:r>
              <a:rPr lang="en-US" dirty="0" err="1"/>
              <a:t>eğitimin</a:t>
            </a:r>
            <a:r>
              <a:rPr lang="en-US" dirty="0"/>
              <a:t> </a:t>
            </a:r>
            <a:r>
              <a:rPr lang="en-US" dirty="0" err="1"/>
              <a:t>tüm</a:t>
            </a:r>
            <a:r>
              <a:rPr lang="en-US" dirty="0"/>
              <a:t> </a:t>
            </a:r>
            <a:r>
              <a:rPr lang="en-US" dirty="0" err="1"/>
              <a:t>paydaşları</a:t>
            </a:r>
            <a:r>
              <a:rPr lang="en-US" dirty="0"/>
              <a:t> </a:t>
            </a:r>
            <a:r>
              <a:rPr lang="en-US" dirty="0" err="1"/>
              <a:t>için</a:t>
            </a:r>
            <a:r>
              <a:rPr lang="en-US" dirty="0"/>
              <a:t> </a:t>
            </a:r>
            <a:r>
              <a:rPr lang="en-US" dirty="0" err="1"/>
              <a:t>tasarlanan</a:t>
            </a:r>
            <a:r>
              <a:rPr lang="en-US" dirty="0"/>
              <a:t> EBA; </a:t>
            </a:r>
            <a:endParaRPr lang="tr-TR" dirty="0"/>
          </a:p>
        </p:txBody>
      </p:sp>
      <p:sp>
        <p:nvSpPr>
          <p:cNvPr id="3" name="Dikdörtgen 2"/>
          <p:cNvSpPr/>
          <p:nvPr/>
        </p:nvSpPr>
        <p:spPr>
          <a:xfrm>
            <a:off x="287524" y="1268760"/>
            <a:ext cx="8640960" cy="3416320"/>
          </a:xfrm>
          <a:prstGeom prst="rect">
            <a:avLst/>
          </a:prstGeom>
          <a:pattFill prst="pct5">
            <a:fgClr>
              <a:srgbClr val="EAB200"/>
            </a:fgClr>
            <a:bgClr>
              <a:schemeClr val="bg1">
                <a:lumMod val="95000"/>
              </a:schemeClr>
            </a:bgClr>
          </a:pattFill>
        </p:spPr>
        <p:txBody>
          <a:bodyPr wrap="square">
            <a:spAutoFit/>
          </a:bodyPr>
          <a:lstStyle/>
          <a:p>
            <a:pPr marL="285750" indent="-285750">
              <a:lnSpc>
                <a:spcPct val="150000"/>
              </a:lnSpc>
              <a:buFont typeface="Arial" pitchFamily="34" charset="0"/>
              <a:buChar char="•"/>
            </a:pPr>
            <a:r>
              <a:rPr lang="en-US" dirty="0" err="1">
                <a:latin typeface="Candara" pitchFamily="34" charset="0"/>
              </a:rPr>
              <a:t>Farklı</a:t>
            </a:r>
            <a:r>
              <a:rPr lang="en-US" dirty="0">
                <a:latin typeface="Candara" pitchFamily="34" charset="0"/>
              </a:rPr>
              <a:t>, </a:t>
            </a:r>
            <a:r>
              <a:rPr lang="en-US" dirty="0" err="1">
                <a:latin typeface="Candara" pitchFamily="34" charset="0"/>
              </a:rPr>
              <a:t>zengin</a:t>
            </a:r>
            <a:r>
              <a:rPr lang="en-US" dirty="0">
                <a:latin typeface="Candara" pitchFamily="34" charset="0"/>
              </a:rPr>
              <a:t> </a:t>
            </a:r>
            <a:r>
              <a:rPr lang="en-US" dirty="0" err="1">
                <a:latin typeface="Candara" pitchFamily="34" charset="0"/>
              </a:rPr>
              <a:t>ve</a:t>
            </a:r>
            <a:r>
              <a:rPr lang="en-US" dirty="0">
                <a:latin typeface="Candara" pitchFamily="34" charset="0"/>
              </a:rPr>
              <a:t> </a:t>
            </a:r>
            <a:r>
              <a:rPr lang="en-US" dirty="0" err="1">
                <a:latin typeface="Candara" pitchFamily="34" charset="0"/>
              </a:rPr>
              <a:t>eğitici</a:t>
            </a:r>
            <a:r>
              <a:rPr lang="en-US" dirty="0">
                <a:latin typeface="Candara" pitchFamily="34" charset="0"/>
              </a:rPr>
              <a:t> </a:t>
            </a:r>
            <a:r>
              <a:rPr lang="en-US" dirty="0" err="1">
                <a:latin typeface="Candara" pitchFamily="34" charset="0"/>
              </a:rPr>
              <a:t>içerikler</a:t>
            </a:r>
            <a:r>
              <a:rPr lang="en-US" dirty="0">
                <a:latin typeface="Candara" pitchFamily="34" charset="0"/>
              </a:rPr>
              <a:t> </a:t>
            </a:r>
            <a:r>
              <a:rPr lang="en-US" dirty="0" err="1">
                <a:latin typeface="Candara" pitchFamily="34" charset="0"/>
              </a:rPr>
              <a:t>sunmak</a:t>
            </a:r>
            <a:r>
              <a:rPr lang="en-US" dirty="0">
                <a:latin typeface="Candara" pitchFamily="34" charset="0"/>
              </a:rPr>
              <a:t>,</a:t>
            </a:r>
            <a:endParaRPr lang="tr-TR" dirty="0">
              <a:latin typeface="Candara" pitchFamily="34" charset="0"/>
            </a:endParaRPr>
          </a:p>
          <a:p>
            <a:pPr marL="285750" indent="-285750">
              <a:lnSpc>
                <a:spcPct val="150000"/>
              </a:lnSpc>
              <a:buFont typeface="Arial" pitchFamily="34" charset="0"/>
              <a:buChar char="•"/>
            </a:pPr>
            <a:r>
              <a:rPr lang="en-US" dirty="0" err="1" smtClean="0">
                <a:latin typeface="Candara" pitchFamily="34" charset="0"/>
              </a:rPr>
              <a:t>Bilişim</a:t>
            </a:r>
            <a:r>
              <a:rPr lang="en-US" dirty="0" smtClean="0">
                <a:latin typeface="Candara" pitchFamily="34" charset="0"/>
              </a:rPr>
              <a:t> </a:t>
            </a:r>
            <a:r>
              <a:rPr lang="en-US" dirty="0" err="1">
                <a:latin typeface="Candara" pitchFamily="34" charset="0"/>
              </a:rPr>
              <a:t>kültürünü</a:t>
            </a:r>
            <a:r>
              <a:rPr lang="en-US" dirty="0">
                <a:latin typeface="Candara" pitchFamily="34" charset="0"/>
              </a:rPr>
              <a:t> </a:t>
            </a:r>
            <a:r>
              <a:rPr lang="en-US" dirty="0" err="1">
                <a:latin typeface="Candara" pitchFamily="34" charset="0"/>
              </a:rPr>
              <a:t>yaygınlaştırarak</a:t>
            </a:r>
            <a:r>
              <a:rPr lang="en-US" dirty="0">
                <a:latin typeface="Candara" pitchFamily="34" charset="0"/>
              </a:rPr>
              <a:t> </a:t>
            </a:r>
            <a:r>
              <a:rPr lang="en-US" dirty="0" err="1">
                <a:latin typeface="Candara" pitchFamily="34" charset="0"/>
              </a:rPr>
              <a:t>eğitimde</a:t>
            </a:r>
            <a:r>
              <a:rPr lang="en-US" dirty="0">
                <a:latin typeface="Candara" pitchFamily="34" charset="0"/>
              </a:rPr>
              <a:t> </a:t>
            </a:r>
            <a:r>
              <a:rPr lang="en-US" dirty="0" err="1">
                <a:latin typeface="Candara" pitchFamily="34" charset="0"/>
              </a:rPr>
              <a:t>kullanılmasını</a:t>
            </a:r>
            <a:r>
              <a:rPr lang="en-US" dirty="0">
                <a:latin typeface="Candara" pitchFamily="34" charset="0"/>
              </a:rPr>
              <a:t> </a:t>
            </a:r>
            <a:r>
              <a:rPr lang="en-US" dirty="0" err="1">
                <a:latin typeface="Candara" pitchFamily="34" charset="0"/>
              </a:rPr>
              <a:t>sağlamak</a:t>
            </a:r>
            <a:r>
              <a:rPr lang="en-US" dirty="0" smtClean="0">
                <a:latin typeface="Candara" pitchFamily="34" charset="0"/>
              </a:rPr>
              <a:t>,</a:t>
            </a:r>
            <a:endParaRPr lang="tr-TR" dirty="0" smtClean="0">
              <a:latin typeface="Candara" pitchFamily="34" charset="0"/>
            </a:endParaRPr>
          </a:p>
          <a:p>
            <a:pPr marL="285750" indent="-285750">
              <a:lnSpc>
                <a:spcPct val="150000"/>
              </a:lnSpc>
              <a:buFont typeface="Arial" pitchFamily="34" charset="0"/>
              <a:buChar char="•"/>
            </a:pPr>
            <a:r>
              <a:rPr lang="en-US" dirty="0" err="1">
                <a:latin typeface="Candara" pitchFamily="34" charset="0"/>
              </a:rPr>
              <a:t>Sosyal</a:t>
            </a:r>
            <a:r>
              <a:rPr lang="en-US" dirty="0">
                <a:latin typeface="Candara" pitchFamily="34" charset="0"/>
              </a:rPr>
              <a:t> </a:t>
            </a:r>
            <a:r>
              <a:rPr lang="en-US" dirty="0" err="1">
                <a:latin typeface="Candara" pitchFamily="34" charset="0"/>
              </a:rPr>
              <a:t>ağ</a:t>
            </a:r>
            <a:r>
              <a:rPr lang="en-US" dirty="0">
                <a:latin typeface="Candara" pitchFamily="34" charset="0"/>
              </a:rPr>
              <a:t> </a:t>
            </a:r>
            <a:r>
              <a:rPr lang="en-US" dirty="0" err="1">
                <a:latin typeface="Candara" pitchFamily="34" charset="0"/>
              </a:rPr>
              <a:t>yapısıyla</a:t>
            </a:r>
            <a:r>
              <a:rPr lang="en-US" dirty="0">
                <a:latin typeface="Candara" pitchFamily="34" charset="0"/>
              </a:rPr>
              <a:t> </a:t>
            </a:r>
            <a:r>
              <a:rPr lang="en-US" dirty="0" err="1">
                <a:latin typeface="Candara" pitchFamily="34" charset="0"/>
              </a:rPr>
              <a:t>bilgi</a:t>
            </a:r>
            <a:r>
              <a:rPr lang="en-US" dirty="0">
                <a:latin typeface="Candara" pitchFamily="34" charset="0"/>
              </a:rPr>
              <a:t> </a:t>
            </a:r>
            <a:r>
              <a:rPr lang="en-US" dirty="0" err="1">
                <a:latin typeface="Candara" pitchFamily="34" charset="0"/>
              </a:rPr>
              <a:t>alışverişinde</a:t>
            </a:r>
            <a:r>
              <a:rPr lang="en-US" dirty="0">
                <a:latin typeface="Candara" pitchFamily="34" charset="0"/>
              </a:rPr>
              <a:t> </a:t>
            </a:r>
            <a:r>
              <a:rPr lang="en-US" dirty="0" err="1">
                <a:latin typeface="Candara" pitchFamily="34" charset="0"/>
              </a:rPr>
              <a:t>bulunmak</a:t>
            </a:r>
            <a:r>
              <a:rPr lang="en-US" dirty="0">
                <a:latin typeface="Candara" pitchFamily="34" charset="0"/>
              </a:rPr>
              <a:t>,</a:t>
            </a:r>
            <a:endParaRPr lang="tr-TR" dirty="0">
              <a:latin typeface="Candara" pitchFamily="34" charset="0"/>
            </a:endParaRPr>
          </a:p>
          <a:p>
            <a:pPr marL="285750" indent="-285750">
              <a:lnSpc>
                <a:spcPct val="150000"/>
              </a:lnSpc>
              <a:buFont typeface="Arial" pitchFamily="34" charset="0"/>
              <a:buChar char="•"/>
            </a:pPr>
            <a:r>
              <a:rPr lang="en-US" dirty="0" err="1">
                <a:latin typeface="Candara" pitchFamily="34" charset="0"/>
              </a:rPr>
              <a:t>Bilgiyi</a:t>
            </a:r>
            <a:r>
              <a:rPr lang="en-US" dirty="0">
                <a:latin typeface="Candara" pitchFamily="34" charset="0"/>
              </a:rPr>
              <a:t> </a:t>
            </a:r>
            <a:r>
              <a:rPr lang="en-US" dirty="0" err="1">
                <a:latin typeface="Candara" pitchFamily="34" charset="0"/>
              </a:rPr>
              <a:t>öğrenirken</a:t>
            </a:r>
            <a:r>
              <a:rPr lang="en-US" dirty="0">
                <a:latin typeface="Candara" pitchFamily="34" charset="0"/>
              </a:rPr>
              <a:t> </a:t>
            </a:r>
            <a:r>
              <a:rPr lang="en-US" dirty="0" err="1">
                <a:latin typeface="Candara" pitchFamily="34" charset="0"/>
              </a:rPr>
              <a:t>aynı</a:t>
            </a:r>
            <a:r>
              <a:rPr lang="en-US" dirty="0">
                <a:latin typeface="Candara" pitchFamily="34" charset="0"/>
              </a:rPr>
              <a:t> </a:t>
            </a:r>
            <a:r>
              <a:rPr lang="en-US" dirty="0" err="1">
                <a:latin typeface="Candara" pitchFamily="34" charset="0"/>
              </a:rPr>
              <a:t>zamanda</a:t>
            </a:r>
            <a:r>
              <a:rPr lang="en-US" dirty="0">
                <a:latin typeface="Candara" pitchFamily="34" charset="0"/>
              </a:rPr>
              <a:t> </a:t>
            </a:r>
            <a:r>
              <a:rPr lang="en-US" dirty="0" err="1">
                <a:latin typeface="Candara" pitchFamily="34" charset="0"/>
              </a:rPr>
              <a:t>yeniden</a:t>
            </a:r>
            <a:r>
              <a:rPr lang="en-US" dirty="0">
                <a:latin typeface="Candara" pitchFamily="34" charset="0"/>
              </a:rPr>
              <a:t> </a:t>
            </a:r>
            <a:r>
              <a:rPr lang="en-US" dirty="0" err="1">
                <a:latin typeface="Candara" pitchFamily="34" charset="0"/>
              </a:rPr>
              <a:t>yapılandırabilmek</a:t>
            </a:r>
            <a:r>
              <a:rPr lang="en-US" dirty="0">
                <a:latin typeface="Candara" pitchFamily="34" charset="0"/>
              </a:rPr>
              <a:t> </a:t>
            </a:r>
            <a:r>
              <a:rPr lang="en-US" dirty="0" err="1">
                <a:latin typeface="Candara" pitchFamily="34" charset="0"/>
              </a:rPr>
              <a:t>ve</a:t>
            </a:r>
            <a:r>
              <a:rPr lang="en-US" dirty="0">
                <a:latin typeface="Candara" pitchFamily="34" charset="0"/>
              </a:rPr>
              <a:t> </a:t>
            </a:r>
            <a:r>
              <a:rPr lang="en-US" dirty="0" err="1">
                <a:latin typeface="Candara" pitchFamily="34" charset="0"/>
              </a:rPr>
              <a:t>bilgiden</a:t>
            </a:r>
            <a:r>
              <a:rPr lang="en-US" dirty="0">
                <a:latin typeface="Candara" pitchFamily="34" charset="0"/>
              </a:rPr>
              <a:t> </a:t>
            </a:r>
            <a:r>
              <a:rPr lang="en-US" dirty="0" err="1">
                <a:latin typeface="Candara" pitchFamily="34" charset="0"/>
              </a:rPr>
              <a:t>bilgi</a:t>
            </a:r>
            <a:r>
              <a:rPr lang="en-US" dirty="0">
                <a:latin typeface="Candara" pitchFamily="34" charset="0"/>
              </a:rPr>
              <a:t> </a:t>
            </a:r>
            <a:r>
              <a:rPr lang="en-US" dirty="0" err="1">
                <a:latin typeface="Candara" pitchFamily="34" charset="0"/>
              </a:rPr>
              <a:t>üretmek</a:t>
            </a:r>
            <a:r>
              <a:rPr lang="en-US" dirty="0">
                <a:latin typeface="Candara" pitchFamily="34" charset="0"/>
              </a:rPr>
              <a:t>, </a:t>
            </a:r>
            <a:endParaRPr lang="tr-TR" dirty="0">
              <a:latin typeface="Candara" pitchFamily="34" charset="0"/>
            </a:endParaRPr>
          </a:p>
          <a:p>
            <a:pPr marL="285750" indent="-285750">
              <a:lnSpc>
                <a:spcPct val="150000"/>
              </a:lnSpc>
              <a:buFont typeface="Arial" pitchFamily="34" charset="0"/>
              <a:buChar char="•"/>
            </a:pPr>
            <a:r>
              <a:rPr lang="en-US" dirty="0" err="1" smtClean="0">
                <a:latin typeface="Candara" pitchFamily="34" charset="0"/>
              </a:rPr>
              <a:t>Bütün</a:t>
            </a:r>
            <a:r>
              <a:rPr lang="en-US" dirty="0" smtClean="0">
                <a:latin typeface="Candara" pitchFamily="34" charset="0"/>
              </a:rPr>
              <a:t> </a:t>
            </a:r>
            <a:r>
              <a:rPr lang="en-US" dirty="0" err="1" smtClean="0">
                <a:latin typeface="Candara" pitchFamily="34" charset="0"/>
              </a:rPr>
              <a:t>öğretmenleri</a:t>
            </a:r>
            <a:r>
              <a:rPr lang="en-US" dirty="0" smtClean="0">
                <a:latin typeface="Candara" pitchFamily="34" charset="0"/>
              </a:rPr>
              <a:t> </a:t>
            </a:r>
            <a:r>
              <a:rPr lang="en-US" dirty="0" err="1" smtClean="0">
                <a:latin typeface="Candara" pitchFamily="34" charset="0"/>
              </a:rPr>
              <a:t>ortak</a:t>
            </a:r>
            <a:r>
              <a:rPr lang="en-US" dirty="0" smtClean="0">
                <a:latin typeface="Candara" pitchFamily="34" charset="0"/>
              </a:rPr>
              <a:t> </a:t>
            </a:r>
            <a:r>
              <a:rPr lang="en-US" dirty="0" err="1" smtClean="0">
                <a:latin typeface="Candara" pitchFamily="34" charset="0"/>
              </a:rPr>
              <a:t>bir</a:t>
            </a:r>
            <a:r>
              <a:rPr lang="en-US" dirty="0" smtClean="0">
                <a:latin typeface="Candara" pitchFamily="34" charset="0"/>
              </a:rPr>
              <a:t> </a:t>
            </a:r>
            <a:r>
              <a:rPr lang="en-US" dirty="0" err="1" smtClean="0">
                <a:latin typeface="Candara" pitchFamily="34" charset="0"/>
              </a:rPr>
              <a:t>paydada</a:t>
            </a:r>
            <a:r>
              <a:rPr lang="en-US" dirty="0" smtClean="0">
                <a:latin typeface="Candara" pitchFamily="34" charset="0"/>
              </a:rPr>
              <a:t> </a:t>
            </a:r>
            <a:r>
              <a:rPr lang="en-US" dirty="0" err="1" smtClean="0">
                <a:latin typeface="Candara" pitchFamily="34" charset="0"/>
              </a:rPr>
              <a:t>buluşturarak</a:t>
            </a:r>
            <a:r>
              <a:rPr lang="en-US" dirty="0" smtClean="0">
                <a:latin typeface="Candara" pitchFamily="34" charset="0"/>
              </a:rPr>
              <a:t> </a:t>
            </a:r>
            <a:r>
              <a:rPr lang="en-US" dirty="0" err="1" smtClean="0">
                <a:latin typeface="Candara" pitchFamily="34" charset="0"/>
              </a:rPr>
              <a:t>eğitime</a:t>
            </a:r>
            <a:r>
              <a:rPr lang="en-US" dirty="0" smtClean="0">
                <a:latin typeface="Candara" pitchFamily="34" charset="0"/>
              </a:rPr>
              <a:t> el </a:t>
            </a:r>
            <a:r>
              <a:rPr lang="en-US" dirty="0" err="1" smtClean="0">
                <a:latin typeface="Candara" pitchFamily="34" charset="0"/>
              </a:rPr>
              <a:t>birliğiyle</a:t>
            </a:r>
            <a:r>
              <a:rPr lang="en-US" dirty="0" smtClean="0">
                <a:latin typeface="Candara" pitchFamily="34" charset="0"/>
              </a:rPr>
              <a:t> </a:t>
            </a:r>
            <a:r>
              <a:rPr lang="en-US" dirty="0" err="1" smtClean="0">
                <a:latin typeface="Candara" pitchFamily="34" charset="0"/>
              </a:rPr>
              <a:t>yön</a:t>
            </a:r>
            <a:r>
              <a:rPr lang="en-US" dirty="0" smtClean="0">
                <a:latin typeface="Candara" pitchFamily="34" charset="0"/>
              </a:rPr>
              <a:t> </a:t>
            </a:r>
            <a:r>
              <a:rPr lang="en-US" dirty="0" err="1" smtClean="0">
                <a:latin typeface="Candara" pitchFamily="34" charset="0"/>
              </a:rPr>
              <a:t>vermelerini</a:t>
            </a:r>
            <a:r>
              <a:rPr lang="en-US" dirty="0" smtClean="0">
                <a:latin typeface="Candara" pitchFamily="34" charset="0"/>
              </a:rPr>
              <a:t> </a:t>
            </a:r>
            <a:r>
              <a:rPr lang="en-US" dirty="0" err="1" smtClean="0">
                <a:latin typeface="Candara" pitchFamily="34" charset="0"/>
              </a:rPr>
              <a:t>sağlamak</a:t>
            </a:r>
            <a:endParaRPr lang="tr-TR" dirty="0" smtClean="0">
              <a:latin typeface="Candara" pitchFamily="34" charset="0"/>
            </a:endParaRPr>
          </a:p>
          <a:p>
            <a:pPr marL="285750" indent="-285750">
              <a:lnSpc>
                <a:spcPct val="150000"/>
              </a:lnSpc>
              <a:buFont typeface="Arial" pitchFamily="34" charset="0"/>
              <a:buChar char="•"/>
            </a:pPr>
            <a:r>
              <a:rPr lang="en-US" dirty="0" err="1" smtClean="0">
                <a:latin typeface="Candara" pitchFamily="34" charset="0"/>
              </a:rPr>
              <a:t>Farklı</a:t>
            </a:r>
            <a:r>
              <a:rPr lang="en-US" dirty="0" smtClean="0">
                <a:latin typeface="Candara" pitchFamily="34" charset="0"/>
              </a:rPr>
              <a:t> </a:t>
            </a:r>
            <a:r>
              <a:rPr lang="en-US" dirty="0" err="1" smtClean="0">
                <a:latin typeface="Candara" pitchFamily="34" charset="0"/>
              </a:rPr>
              <a:t>öğrenme</a:t>
            </a:r>
            <a:r>
              <a:rPr lang="en-US" dirty="0" smtClean="0">
                <a:latin typeface="Candara" pitchFamily="34" charset="0"/>
              </a:rPr>
              <a:t> </a:t>
            </a:r>
            <a:r>
              <a:rPr lang="en-US" dirty="0" err="1" smtClean="0">
                <a:latin typeface="Candara" pitchFamily="34" charset="0"/>
              </a:rPr>
              <a:t>stillerine</a:t>
            </a:r>
            <a:r>
              <a:rPr lang="en-US" dirty="0" smtClean="0">
                <a:latin typeface="Candara" pitchFamily="34" charset="0"/>
              </a:rPr>
              <a:t> (</a:t>
            </a:r>
            <a:r>
              <a:rPr lang="en-US" dirty="0" err="1" smtClean="0">
                <a:latin typeface="Candara" pitchFamily="34" charset="0"/>
              </a:rPr>
              <a:t>sözel</a:t>
            </a:r>
            <a:r>
              <a:rPr lang="en-US" dirty="0" smtClean="0">
                <a:latin typeface="Candara" pitchFamily="34" charset="0"/>
              </a:rPr>
              <a:t>, </a:t>
            </a:r>
            <a:r>
              <a:rPr lang="en-US" dirty="0" err="1" smtClean="0">
                <a:latin typeface="Candara" pitchFamily="34" charset="0"/>
              </a:rPr>
              <a:t>görsel</a:t>
            </a:r>
            <a:r>
              <a:rPr lang="en-US" dirty="0" smtClean="0">
                <a:latin typeface="Candara" pitchFamily="34" charset="0"/>
              </a:rPr>
              <a:t>, </a:t>
            </a:r>
            <a:r>
              <a:rPr lang="en-US" dirty="0" err="1" smtClean="0">
                <a:latin typeface="Candara" pitchFamily="34" charset="0"/>
              </a:rPr>
              <a:t>sayısal</a:t>
            </a:r>
            <a:r>
              <a:rPr lang="en-US" dirty="0" smtClean="0">
                <a:latin typeface="Candara" pitchFamily="34" charset="0"/>
              </a:rPr>
              <a:t>, </a:t>
            </a:r>
            <a:r>
              <a:rPr lang="en-US" dirty="0" err="1" smtClean="0">
                <a:latin typeface="Candara" pitchFamily="34" charset="0"/>
              </a:rPr>
              <a:t>sosyal</a:t>
            </a:r>
            <a:r>
              <a:rPr lang="en-US" dirty="0" smtClean="0">
                <a:latin typeface="Candara" pitchFamily="34" charset="0"/>
              </a:rPr>
              <a:t>, </a:t>
            </a:r>
            <a:r>
              <a:rPr lang="en-US" dirty="0" err="1" smtClean="0">
                <a:latin typeface="Candara" pitchFamily="34" charset="0"/>
              </a:rPr>
              <a:t>bireysel</a:t>
            </a:r>
            <a:r>
              <a:rPr lang="en-US" dirty="0" smtClean="0">
                <a:latin typeface="Candara" pitchFamily="34" charset="0"/>
              </a:rPr>
              <a:t>, </a:t>
            </a:r>
            <a:r>
              <a:rPr lang="en-US" dirty="0" err="1" smtClean="0">
                <a:latin typeface="Candara" pitchFamily="34" charset="0"/>
              </a:rPr>
              <a:t>işitsel</a:t>
            </a:r>
            <a:r>
              <a:rPr lang="en-US" dirty="0" smtClean="0">
                <a:latin typeface="Candara" pitchFamily="34" charset="0"/>
              </a:rPr>
              <a:t> </a:t>
            </a:r>
            <a:r>
              <a:rPr lang="en-US" dirty="0" err="1" smtClean="0">
                <a:latin typeface="Candara" pitchFamily="34" charset="0"/>
              </a:rPr>
              <a:t>öğrenme</a:t>
            </a:r>
            <a:r>
              <a:rPr lang="en-US" dirty="0" smtClean="0">
                <a:latin typeface="Candara" pitchFamily="34" charset="0"/>
              </a:rPr>
              <a:t>) </a:t>
            </a:r>
            <a:r>
              <a:rPr lang="en-US" dirty="0" err="1" smtClean="0">
                <a:latin typeface="Candara" pitchFamily="34" charset="0"/>
              </a:rPr>
              <a:t>sahip</a:t>
            </a:r>
            <a:r>
              <a:rPr lang="en-US" dirty="0" smtClean="0">
                <a:latin typeface="Candara" pitchFamily="34" charset="0"/>
              </a:rPr>
              <a:t> </a:t>
            </a:r>
            <a:r>
              <a:rPr lang="en-US" dirty="0" err="1" smtClean="0">
                <a:latin typeface="Candara" pitchFamily="34" charset="0"/>
              </a:rPr>
              <a:t>öğrencileri</a:t>
            </a:r>
            <a:r>
              <a:rPr lang="en-US" dirty="0" smtClean="0">
                <a:latin typeface="Candara" pitchFamily="34" charset="0"/>
              </a:rPr>
              <a:t> de </a:t>
            </a:r>
            <a:r>
              <a:rPr lang="en-US" dirty="0" err="1" smtClean="0">
                <a:latin typeface="Candara" pitchFamily="34" charset="0"/>
              </a:rPr>
              <a:t>kapsamak</a:t>
            </a:r>
            <a:r>
              <a:rPr lang="en-US" dirty="0" smtClean="0">
                <a:latin typeface="Candara" pitchFamily="34" charset="0"/>
              </a:rPr>
              <a:t>,</a:t>
            </a:r>
            <a:endParaRPr lang="tr-TR" dirty="0" smtClean="0">
              <a:latin typeface="Candara" pitchFamily="34" charset="0"/>
            </a:endParaRPr>
          </a:p>
        </p:txBody>
      </p:sp>
      <p:pic>
        <p:nvPicPr>
          <p:cNvPr id="4" name="Resim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151" y="5507224"/>
            <a:ext cx="1642120" cy="1350776"/>
          </a:xfrm>
          <a:prstGeom prst="rect">
            <a:avLst/>
          </a:prstGeom>
        </p:spPr>
      </p:pic>
    </p:spTree>
    <p:extLst>
      <p:ext uri="{BB962C8B-B14F-4D97-AF65-F5344CB8AC3E}">
        <p14:creationId xmlns:p14="http://schemas.microsoft.com/office/powerpoint/2010/main" val="41390124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Unvan 1"/>
          <p:cNvSpPr>
            <a:spLocks noGrp="1"/>
          </p:cNvSpPr>
          <p:nvPr>
            <p:ph type="title"/>
          </p:nvPr>
        </p:nvSpPr>
        <p:spPr>
          <a:xfrm>
            <a:off x="226845" y="260648"/>
            <a:ext cx="4277443"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da Yapılanlar</a:t>
            </a:r>
            <a:endParaRPr lang="en-US" dirty="0">
              <a:solidFill>
                <a:srgbClr val="0070C0"/>
              </a:solidFill>
              <a:effectLst>
                <a:outerShdw blurRad="38100" dist="38100" dir="2700000" algn="tl">
                  <a:srgbClr val="000000">
                    <a:alpha val="43137"/>
                  </a:srgbClr>
                </a:outerShdw>
              </a:effectLst>
            </a:endParaRPr>
          </a:p>
        </p:txBody>
      </p:sp>
      <p:sp>
        <p:nvSpPr>
          <p:cNvPr id="8" name="Unvan 1"/>
          <p:cNvSpPr txBox="1">
            <a:spLocks/>
          </p:cNvSpPr>
          <p:nvPr/>
        </p:nvSpPr>
        <p:spPr>
          <a:xfrm>
            <a:off x="3997434" y="260648"/>
            <a:ext cx="5441991" cy="4591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rgbClr val="F79646">
                    <a:lumMod val="75000"/>
                  </a:srgbClr>
                </a:solidFill>
                <a:effectLst>
                  <a:outerShdw blurRad="38100" dist="38100" dir="2700000" algn="tl">
                    <a:srgbClr val="000000">
                      <a:alpha val="43137"/>
                    </a:srgbClr>
                  </a:outerShdw>
                </a:effectLst>
              </a:rPr>
              <a:t>&gt;&gt; WEB EBA Portal &amp; Modüller&gt;</a:t>
            </a:r>
            <a:endParaRPr lang="en-US" sz="2800" b="1" dirty="0">
              <a:solidFill>
                <a:srgbClr val="F79646">
                  <a:lumMod val="75000"/>
                </a:srgb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8472" y="1529059"/>
            <a:ext cx="2431508" cy="3804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Metin kutusu 8"/>
          <p:cNvSpPr txBox="1"/>
          <p:nvPr/>
        </p:nvSpPr>
        <p:spPr>
          <a:xfrm>
            <a:off x="1568609" y="4320353"/>
            <a:ext cx="1123641" cy="369332"/>
          </a:xfrm>
          <a:prstGeom prst="rect">
            <a:avLst/>
          </a:prstGeom>
          <a:noFill/>
        </p:spPr>
        <p:txBody>
          <a:bodyPr wrap="square" rtlCol="0">
            <a:spAutoFit/>
          </a:bodyPr>
          <a:lstStyle/>
          <a:p>
            <a:pPr algn="ctr"/>
            <a:r>
              <a:rPr lang="tr-TR" dirty="0" smtClean="0">
                <a:solidFill>
                  <a:prstClr val="black"/>
                </a:solidFill>
              </a:rPr>
              <a:t>Haberler</a:t>
            </a:r>
            <a:endParaRPr lang="tr-TR" dirty="0">
              <a:solidFill>
                <a:prstClr val="black"/>
              </a:solidFill>
            </a:endParaRPr>
          </a:p>
        </p:txBody>
      </p:sp>
      <p:sp>
        <p:nvSpPr>
          <p:cNvPr id="10" name="Metin kutusu 9"/>
          <p:cNvSpPr txBox="1"/>
          <p:nvPr/>
        </p:nvSpPr>
        <p:spPr>
          <a:xfrm>
            <a:off x="2031129" y="3241074"/>
            <a:ext cx="880696" cy="369332"/>
          </a:xfrm>
          <a:prstGeom prst="rect">
            <a:avLst/>
          </a:prstGeom>
          <a:noFill/>
        </p:spPr>
        <p:txBody>
          <a:bodyPr wrap="square" rtlCol="0">
            <a:spAutoFit/>
          </a:bodyPr>
          <a:lstStyle/>
          <a:p>
            <a:pPr algn="ctr"/>
            <a:r>
              <a:rPr lang="tr-TR" dirty="0" smtClean="0">
                <a:solidFill>
                  <a:prstClr val="black"/>
                </a:solidFill>
              </a:rPr>
              <a:t>E-içerik</a:t>
            </a:r>
            <a:endParaRPr lang="tr-TR" dirty="0">
              <a:solidFill>
                <a:prstClr val="black"/>
              </a:solidFill>
            </a:endParaRPr>
          </a:p>
        </p:txBody>
      </p:sp>
      <p:sp>
        <p:nvSpPr>
          <p:cNvPr id="11" name="Metin kutusu 10"/>
          <p:cNvSpPr txBox="1"/>
          <p:nvPr/>
        </p:nvSpPr>
        <p:spPr>
          <a:xfrm>
            <a:off x="3788261" y="1392157"/>
            <a:ext cx="1042358" cy="369332"/>
          </a:xfrm>
          <a:prstGeom prst="rect">
            <a:avLst/>
          </a:prstGeom>
          <a:noFill/>
        </p:spPr>
        <p:txBody>
          <a:bodyPr wrap="square" rtlCol="0">
            <a:spAutoFit/>
          </a:bodyPr>
          <a:lstStyle/>
          <a:p>
            <a:pPr algn="ctr"/>
            <a:r>
              <a:rPr lang="tr-TR" dirty="0" smtClean="0">
                <a:solidFill>
                  <a:prstClr val="black"/>
                </a:solidFill>
              </a:rPr>
              <a:t>E-kitap</a:t>
            </a:r>
            <a:endParaRPr lang="tr-TR" dirty="0">
              <a:solidFill>
                <a:prstClr val="black"/>
              </a:solidFill>
            </a:endParaRPr>
          </a:p>
        </p:txBody>
      </p:sp>
      <p:sp>
        <p:nvSpPr>
          <p:cNvPr id="12" name="Metin kutusu 11"/>
          <p:cNvSpPr txBox="1"/>
          <p:nvPr/>
        </p:nvSpPr>
        <p:spPr>
          <a:xfrm>
            <a:off x="5422458" y="1392157"/>
            <a:ext cx="866488" cy="369332"/>
          </a:xfrm>
          <a:prstGeom prst="rect">
            <a:avLst/>
          </a:prstGeom>
          <a:noFill/>
        </p:spPr>
        <p:txBody>
          <a:bodyPr wrap="square" rtlCol="0">
            <a:spAutoFit/>
          </a:bodyPr>
          <a:lstStyle/>
          <a:p>
            <a:pPr algn="ctr"/>
            <a:r>
              <a:rPr lang="tr-TR" dirty="0" smtClean="0">
                <a:solidFill>
                  <a:prstClr val="black"/>
                </a:solidFill>
              </a:rPr>
              <a:t>Video</a:t>
            </a:r>
            <a:endParaRPr lang="tr-TR" dirty="0">
              <a:solidFill>
                <a:prstClr val="black"/>
              </a:solidFill>
            </a:endParaRPr>
          </a:p>
        </p:txBody>
      </p:sp>
      <p:sp>
        <p:nvSpPr>
          <p:cNvPr id="13" name="Metin kutusu 12"/>
          <p:cNvSpPr txBox="1"/>
          <p:nvPr/>
        </p:nvSpPr>
        <p:spPr>
          <a:xfrm>
            <a:off x="6718430" y="2143925"/>
            <a:ext cx="711337" cy="369332"/>
          </a:xfrm>
          <a:prstGeom prst="rect">
            <a:avLst/>
          </a:prstGeom>
          <a:noFill/>
        </p:spPr>
        <p:txBody>
          <a:bodyPr wrap="square" rtlCol="0">
            <a:spAutoFit/>
          </a:bodyPr>
          <a:lstStyle/>
          <a:p>
            <a:pPr algn="ctr"/>
            <a:r>
              <a:rPr lang="tr-TR" dirty="0" smtClean="0">
                <a:solidFill>
                  <a:prstClr val="black"/>
                </a:solidFill>
              </a:rPr>
              <a:t>Ses</a:t>
            </a:r>
            <a:endParaRPr lang="tr-TR" dirty="0">
              <a:solidFill>
                <a:prstClr val="black"/>
              </a:solidFill>
            </a:endParaRPr>
          </a:p>
        </p:txBody>
      </p:sp>
      <p:sp>
        <p:nvSpPr>
          <p:cNvPr id="14" name="Metin kutusu 13"/>
          <p:cNvSpPr txBox="1"/>
          <p:nvPr/>
        </p:nvSpPr>
        <p:spPr>
          <a:xfrm>
            <a:off x="6478821" y="3166474"/>
            <a:ext cx="900866" cy="369332"/>
          </a:xfrm>
          <a:prstGeom prst="rect">
            <a:avLst/>
          </a:prstGeom>
          <a:noFill/>
        </p:spPr>
        <p:txBody>
          <a:bodyPr wrap="square" rtlCol="0">
            <a:spAutoFit/>
          </a:bodyPr>
          <a:lstStyle/>
          <a:p>
            <a:pPr algn="ctr"/>
            <a:r>
              <a:rPr lang="tr-TR" dirty="0" smtClean="0">
                <a:solidFill>
                  <a:prstClr val="black"/>
                </a:solidFill>
              </a:rPr>
              <a:t>Görsel </a:t>
            </a:r>
            <a:endParaRPr lang="tr-TR" dirty="0">
              <a:solidFill>
                <a:prstClr val="black"/>
              </a:solidFill>
            </a:endParaRPr>
          </a:p>
        </p:txBody>
      </p:sp>
      <p:sp>
        <p:nvSpPr>
          <p:cNvPr id="15" name="Metin kutusu 14"/>
          <p:cNvSpPr txBox="1"/>
          <p:nvPr/>
        </p:nvSpPr>
        <p:spPr>
          <a:xfrm>
            <a:off x="6347921" y="4307326"/>
            <a:ext cx="1484416" cy="369332"/>
          </a:xfrm>
          <a:prstGeom prst="rect">
            <a:avLst/>
          </a:prstGeom>
          <a:noFill/>
        </p:spPr>
        <p:txBody>
          <a:bodyPr wrap="square" rtlCol="0">
            <a:spAutoFit/>
          </a:bodyPr>
          <a:lstStyle/>
          <a:p>
            <a:pPr algn="ctr"/>
            <a:r>
              <a:rPr lang="tr-TR" dirty="0" smtClean="0">
                <a:solidFill>
                  <a:prstClr val="black"/>
                </a:solidFill>
              </a:rPr>
              <a:t>Tartışalım</a:t>
            </a:r>
            <a:endParaRPr lang="tr-TR" dirty="0">
              <a:solidFill>
                <a:prstClr val="black"/>
              </a:solidFill>
            </a:endParaRPr>
          </a:p>
        </p:txBody>
      </p:sp>
      <p:pic>
        <p:nvPicPr>
          <p:cNvPr id="16" name="Resi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01" y="3056819"/>
            <a:ext cx="743123" cy="743123"/>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242" y="1196752"/>
            <a:ext cx="743123" cy="743123"/>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993" y="3032040"/>
            <a:ext cx="743123" cy="743123"/>
          </a:xfrm>
          <a:prstGeom prst="rect">
            <a:avLst/>
          </a:prstGeom>
        </p:spPr>
      </p:pic>
      <p:pic>
        <p:nvPicPr>
          <p:cNvPr id="19" name="Resim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73" y="4202106"/>
            <a:ext cx="743123" cy="743123"/>
          </a:xfrm>
          <a:prstGeom prst="rect">
            <a:avLst/>
          </a:prstGeom>
        </p:spPr>
      </p:pic>
      <p:pic>
        <p:nvPicPr>
          <p:cNvPr id="20" name="Resim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1714" y="1891188"/>
            <a:ext cx="743123" cy="743123"/>
          </a:xfrm>
          <a:prstGeom prst="rect">
            <a:avLst/>
          </a:prstGeom>
        </p:spPr>
      </p:pic>
      <p:pic>
        <p:nvPicPr>
          <p:cNvPr id="22" name="Resim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1641" y="1203146"/>
            <a:ext cx="743123" cy="743123"/>
          </a:xfrm>
          <a:prstGeom prst="rect">
            <a:avLst/>
          </a:prstGeom>
        </p:spPr>
      </p:pic>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9506" y="1995234"/>
            <a:ext cx="716061" cy="740335"/>
          </a:xfrm>
          <a:prstGeom prst="rect">
            <a:avLst/>
          </a:prstGeom>
        </p:spPr>
      </p:pic>
      <p:sp>
        <p:nvSpPr>
          <p:cNvPr id="23" name="Metin kutusu 22"/>
          <p:cNvSpPr txBox="1"/>
          <p:nvPr/>
        </p:nvSpPr>
        <p:spPr>
          <a:xfrm>
            <a:off x="2412749" y="2189231"/>
            <a:ext cx="1052053" cy="369332"/>
          </a:xfrm>
          <a:prstGeom prst="rect">
            <a:avLst/>
          </a:prstGeom>
          <a:noFill/>
        </p:spPr>
        <p:txBody>
          <a:bodyPr wrap="square" rtlCol="0">
            <a:spAutoFit/>
          </a:bodyPr>
          <a:lstStyle/>
          <a:p>
            <a:pPr algn="ctr"/>
            <a:r>
              <a:rPr lang="tr-TR" dirty="0" smtClean="0">
                <a:solidFill>
                  <a:prstClr val="black"/>
                </a:solidFill>
              </a:rPr>
              <a:t>E-Dergi</a:t>
            </a:r>
            <a:endParaRPr lang="tr-TR" dirty="0">
              <a:solidFill>
                <a:prstClr val="black"/>
              </a:solidFill>
            </a:endParaRPr>
          </a:p>
        </p:txBody>
      </p:sp>
      <p:pic>
        <p:nvPicPr>
          <p:cNvPr id="4" name="Resim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3894" y="4172892"/>
            <a:ext cx="677456" cy="677456"/>
          </a:xfrm>
          <a:prstGeom prst="rect">
            <a:avLst/>
          </a:prstGeom>
        </p:spPr>
      </p:pic>
      <p:pic>
        <p:nvPicPr>
          <p:cNvPr id="6" name="Resim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56562">
            <a:off x="2365567" y="5259224"/>
            <a:ext cx="2515893" cy="3886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 name="Metin kutusu 33"/>
          <p:cNvSpPr txBox="1"/>
          <p:nvPr/>
        </p:nvSpPr>
        <p:spPr>
          <a:xfrm rot="335661">
            <a:off x="2810557" y="5611405"/>
            <a:ext cx="1484416" cy="369332"/>
          </a:xfrm>
          <a:prstGeom prst="rect">
            <a:avLst/>
          </a:prstGeom>
          <a:noFill/>
        </p:spPr>
        <p:txBody>
          <a:bodyPr wrap="square" rtlCol="0">
            <a:spAutoFit/>
          </a:bodyPr>
          <a:lstStyle/>
          <a:p>
            <a:pPr algn="ctr"/>
            <a:r>
              <a:rPr lang="tr-TR" dirty="0" smtClean="0">
                <a:solidFill>
                  <a:prstClr val="black"/>
                </a:solidFill>
              </a:rPr>
              <a:t>Arama</a:t>
            </a:r>
            <a:endParaRPr lang="tr-TR" dirty="0">
              <a:solidFill>
                <a:prstClr val="black"/>
              </a:solidFill>
            </a:endParaRPr>
          </a:p>
        </p:txBody>
      </p:sp>
    </p:spTree>
    <p:extLst>
      <p:ext uri="{BB962C8B-B14F-4D97-AF65-F5344CB8AC3E}">
        <p14:creationId xmlns:p14="http://schemas.microsoft.com/office/powerpoint/2010/main" val="2589221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2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628799"/>
            <a:ext cx="7632848" cy="646331"/>
          </a:xfrm>
          <a:prstGeom prst="rect">
            <a:avLst/>
          </a:prstGeom>
        </p:spPr>
        <p:txBody>
          <a:bodyPr wrap="square">
            <a:spAutoFit/>
          </a:bodyPr>
          <a:lstStyle/>
          <a:p>
            <a:r>
              <a:rPr lang="tr-TR" dirty="0" smtClean="0"/>
              <a:t>Yapılan </a:t>
            </a:r>
            <a:r>
              <a:rPr lang="tr-TR" dirty="0"/>
              <a:t>her türlü etkinlik ya da haber değeri taşıyan </a:t>
            </a:r>
            <a:r>
              <a:rPr lang="tr-TR" dirty="0" smtClean="0"/>
              <a:t>faaliyet onaydan geçtikten sonra </a:t>
            </a:r>
            <a:r>
              <a:rPr lang="tr-TR" dirty="0"/>
              <a:t>buraya </a:t>
            </a:r>
            <a:r>
              <a:rPr lang="tr-TR" dirty="0" smtClean="0"/>
              <a:t>eklenir. </a:t>
            </a:r>
            <a:endParaRPr lang="tr-TR" dirty="0"/>
          </a:p>
        </p:txBody>
      </p:sp>
      <p:sp>
        <p:nvSpPr>
          <p:cNvPr id="3" name="Dikdörtgen 2">
            <a:hlinkClick r:id="rId2"/>
          </p:cNvPr>
          <p:cNvSpPr/>
          <p:nvPr/>
        </p:nvSpPr>
        <p:spPr>
          <a:xfrm>
            <a:off x="735376" y="908720"/>
            <a:ext cx="3456395" cy="707886"/>
          </a:xfrm>
          <a:prstGeom prst="rect">
            <a:avLst/>
          </a:prstGeom>
        </p:spPr>
        <p:txBody>
          <a:bodyPr wrap="none">
            <a:spAutoFit/>
          </a:bodyPr>
          <a:lstStyle/>
          <a:p>
            <a:r>
              <a:rPr lang="tr-TR" sz="4000" b="1" dirty="0">
                <a:solidFill>
                  <a:srgbClr val="EAB200"/>
                </a:solidFill>
              </a:rPr>
              <a:t>Haber Modülü</a:t>
            </a:r>
            <a:r>
              <a:rPr lang="tr-TR" sz="4000" b="1" dirty="0">
                <a:solidFill>
                  <a:srgbClr val="CBD006"/>
                </a:solidFill>
              </a:rPr>
              <a:t>:</a:t>
            </a:r>
            <a:endParaRPr lang="tr-TR" sz="4000" dirty="0">
              <a:solidFill>
                <a:srgbClr val="CBD006"/>
              </a:solidFill>
            </a:endParaRPr>
          </a:p>
        </p:txBody>
      </p:sp>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76" y="2564904"/>
            <a:ext cx="7200800" cy="3596534"/>
          </a:xfrm>
          <a:prstGeom prst="rect">
            <a:avLst/>
          </a:prstGeom>
        </p:spPr>
      </p:pic>
    </p:spTree>
    <p:extLst>
      <p:ext uri="{BB962C8B-B14F-4D97-AF65-F5344CB8AC3E}">
        <p14:creationId xmlns:p14="http://schemas.microsoft.com/office/powerpoint/2010/main" val="1428161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38824" y="980728"/>
            <a:ext cx="3724096" cy="707886"/>
          </a:xfrm>
          <a:prstGeom prst="rect">
            <a:avLst/>
          </a:prstGeom>
        </p:spPr>
        <p:txBody>
          <a:bodyPr wrap="none">
            <a:spAutoFit/>
          </a:bodyPr>
          <a:lstStyle/>
          <a:p>
            <a:r>
              <a:rPr lang="tr-TR" sz="4000" b="1" dirty="0" smtClean="0">
                <a:solidFill>
                  <a:srgbClr val="EAB200"/>
                </a:solidFill>
              </a:rPr>
              <a:t>e-içerik Modülü</a:t>
            </a:r>
            <a:r>
              <a:rPr lang="tr-TR" sz="4000" b="1" dirty="0" smtClean="0">
                <a:solidFill>
                  <a:srgbClr val="CBD006"/>
                </a:solidFill>
              </a:rPr>
              <a:t>:</a:t>
            </a:r>
            <a:endParaRPr lang="tr-TR" sz="4000" dirty="0">
              <a:solidFill>
                <a:srgbClr val="CBD006"/>
              </a:solidFill>
            </a:endParaRPr>
          </a:p>
        </p:txBody>
      </p:sp>
      <p:sp>
        <p:nvSpPr>
          <p:cNvPr id="3" name="Dikdörtgen 2"/>
          <p:cNvSpPr/>
          <p:nvPr/>
        </p:nvSpPr>
        <p:spPr>
          <a:xfrm>
            <a:off x="349070" y="1844823"/>
            <a:ext cx="8280919" cy="646331"/>
          </a:xfrm>
          <a:prstGeom prst="rect">
            <a:avLst/>
          </a:prstGeom>
        </p:spPr>
        <p:txBody>
          <a:bodyPr wrap="square">
            <a:spAutoFit/>
          </a:bodyPr>
          <a:lstStyle/>
          <a:p>
            <a:r>
              <a:rPr lang="tr-TR" dirty="0"/>
              <a:t>B</a:t>
            </a:r>
            <a:r>
              <a:rPr lang="tr-TR" dirty="0" smtClean="0"/>
              <a:t>irbirinden </a:t>
            </a:r>
            <a:r>
              <a:rPr lang="tr-TR" dirty="0"/>
              <a:t>bağımsız eğitim portallerini aynı adreste buluşturmak ve okul ağı içerisinde ücretsiz olarak kullanıma sunmak amacıyla tasarlanan bir modüldür</a:t>
            </a:r>
          </a:p>
        </p:txBody>
      </p:sp>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70" y="2852936"/>
            <a:ext cx="8543410" cy="3339796"/>
          </a:xfrm>
          <a:prstGeom prst="rect">
            <a:avLst/>
          </a:prstGeom>
        </p:spPr>
      </p:pic>
    </p:spTree>
    <p:extLst>
      <p:ext uri="{BB962C8B-B14F-4D97-AF65-F5344CB8AC3E}">
        <p14:creationId xmlns:p14="http://schemas.microsoft.com/office/powerpoint/2010/main" val="4006667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08504" cy="3440882"/>
          </a:xfrm>
          <a:prstGeom prst="rect">
            <a:avLst/>
          </a:prstGeom>
        </p:spPr>
      </p:pic>
      <p:pic>
        <p:nvPicPr>
          <p:cNvPr id="3" name="Resim 2"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 y="3577798"/>
            <a:ext cx="9015617" cy="3280202"/>
          </a:xfrm>
          <a:prstGeom prst="rect">
            <a:avLst/>
          </a:prstGeom>
        </p:spPr>
      </p:pic>
    </p:spTree>
    <p:extLst>
      <p:ext uri="{BB962C8B-B14F-4D97-AF65-F5344CB8AC3E}">
        <p14:creationId xmlns:p14="http://schemas.microsoft.com/office/powerpoint/2010/main" val="2626986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664</Words>
  <Application>Microsoft Office PowerPoint</Application>
  <PresentationFormat>Ekran Gösterisi (4:3)</PresentationFormat>
  <Paragraphs>62</Paragraphs>
  <Slides>24</Slides>
  <Notes>2</Notes>
  <HiddenSlides>0</HiddenSlides>
  <MMClips>0</MMClips>
  <ScaleCrop>false</ScaleCrop>
  <HeadingPairs>
    <vt:vector size="4" baseType="variant">
      <vt:variant>
        <vt:lpstr>Tema</vt:lpstr>
      </vt:variant>
      <vt:variant>
        <vt:i4>3</vt:i4>
      </vt:variant>
      <vt:variant>
        <vt:lpstr>Slayt Başlıkları</vt:lpstr>
      </vt:variant>
      <vt:variant>
        <vt:i4>24</vt:i4>
      </vt:variant>
    </vt:vector>
  </HeadingPairs>
  <TitlesOfParts>
    <vt:vector size="27" baseType="lpstr">
      <vt:lpstr>Kalabalık</vt:lpstr>
      <vt:lpstr>1_Dalga Biçimi</vt:lpstr>
      <vt:lpstr>Ofis Teması</vt:lpstr>
      <vt:lpstr>PowerPoint Sunusu</vt:lpstr>
      <vt:lpstr>PowerPoint Sunusu</vt:lpstr>
      <vt:lpstr>PowerPoint Sunusu</vt:lpstr>
      <vt:lpstr>PowerPoint Sunusu</vt:lpstr>
      <vt:lpstr>PowerPoint Sunusu</vt:lpstr>
      <vt:lpstr>EBA da Yapılanlar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Birlikleri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mkne</dc:creator>
  <cp:lastModifiedBy>OKUL</cp:lastModifiedBy>
  <cp:revision>36</cp:revision>
  <dcterms:created xsi:type="dcterms:W3CDTF">2014-11-01T21:43:26Z</dcterms:created>
  <dcterms:modified xsi:type="dcterms:W3CDTF">2014-12-10T08:36:18Z</dcterms:modified>
</cp:coreProperties>
</file>