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0"/>
  </p:notesMasterIdLst>
  <p:sldIdLst>
    <p:sldId id="256" r:id="rId3"/>
    <p:sldId id="257" r:id="rId4"/>
    <p:sldId id="259" r:id="rId5"/>
    <p:sldId id="262" r:id="rId6"/>
    <p:sldId id="305" r:id="rId7"/>
    <p:sldId id="286" r:id="rId8"/>
    <p:sldId id="304" r:id="rId9"/>
    <p:sldId id="288" r:id="rId10"/>
    <p:sldId id="291" r:id="rId11"/>
    <p:sldId id="290" r:id="rId12"/>
    <p:sldId id="292" r:id="rId13"/>
    <p:sldId id="293" r:id="rId14"/>
    <p:sldId id="294" r:id="rId15"/>
    <p:sldId id="306" r:id="rId16"/>
    <p:sldId id="289" r:id="rId17"/>
    <p:sldId id="295" r:id="rId18"/>
    <p:sldId id="298" r:id="rId19"/>
    <p:sldId id="307" r:id="rId20"/>
    <p:sldId id="287" r:id="rId21"/>
    <p:sldId id="296" r:id="rId22"/>
    <p:sldId id="299" r:id="rId23"/>
    <p:sldId id="279" r:id="rId24"/>
    <p:sldId id="280" r:id="rId25"/>
    <p:sldId id="281" r:id="rId26"/>
    <p:sldId id="282" r:id="rId27"/>
    <p:sldId id="277" r:id="rId28"/>
    <p:sldId id="303"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2" autoAdjust="0"/>
    <p:restoredTop sz="94660"/>
  </p:normalViewPr>
  <p:slideViewPr>
    <p:cSldViewPr>
      <p:cViewPr varScale="1">
        <p:scale>
          <a:sx n="49" d="100"/>
          <a:sy n="49" d="100"/>
        </p:scale>
        <p:origin x="-1253" y="-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0AA5B-F511-4147-B494-DD472CEB5F3C}" type="datetimeFigureOut">
              <a:rPr lang="tr-TR" smtClean="0"/>
              <a:pPr/>
              <a:t>29.6.2016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62CBB-3184-4CB5-B8A5-632B50C87194}" type="slidenum">
              <a:rPr lang="tr-TR" smtClean="0"/>
              <a:pPr/>
              <a:t>‹#›</a:t>
            </a:fld>
            <a:endParaRPr lang="tr-TR"/>
          </a:p>
        </p:txBody>
      </p:sp>
    </p:spTree>
    <p:extLst>
      <p:ext uri="{BB962C8B-B14F-4D97-AF65-F5344CB8AC3E}">
        <p14:creationId xmlns="" xmlns:p14="http://schemas.microsoft.com/office/powerpoint/2010/main" val="1423518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6D51A18-FED1-44F0-8A87-4F470913773B}" type="slidenum">
              <a:rPr lang="tr-TR" smtClean="0"/>
              <a:pPr/>
              <a:t>15</a:t>
            </a:fld>
            <a:endParaRPr lang="tr-TR"/>
          </a:p>
        </p:txBody>
      </p:sp>
    </p:spTree>
    <p:extLst>
      <p:ext uri="{BB962C8B-B14F-4D97-AF65-F5344CB8AC3E}">
        <p14:creationId xmlns="" xmlns:p14="http://schemas.microsoft.com/office/powerpoint/2010/main" val="102621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430535F8-23C3-4759-8BB3-208C78F1C439}" type="datetimeFigureOut">
              <a:rPr lang="tr-TR" smtClean="0"/>
              <a:pPr/>
              <a:t>29.6.2016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A089605A-D2C7-49DA-9CCC-367F931E43D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30535F8-23C3-4759-8BB3-208C78F1C439}" type="datetimeFigureOut">
              <a:rPr lang="tr-TR" smtClean="0"/>
              <a:pPr/>
              <a:t>29.6.2016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89605A-D2C7-49DA-9CCC-367F931E43D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30535F8-23C3-4759-8BB3-208C78F1C439}" type="datetimeFigureOut">
              <a:rPr lang="tr-TR" smtClean="0"/>
              <a:pPr/>
              <a:t>29.6.2016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89605A-D2C7-49DA-9CCC-367F931E43D8}"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3E810707-9F37-4D17-ABF9-1CB2B39F3819}" type="datetimeFigureOut">
              <a:rPr lang="tr-TR" smtClean="0"/>
              <a:pPr/>
              <a:t>29.6.2016</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solidFill>
                <a:srgbClr val="2DA2BF">
                  <a:tint val="20000"/>
                </a:srgbClr>
              </a:solidFill>
            </a:endParaRP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4D648523-C027-4572-BCFA-299FAFD0D511}" type="slidenum">
              <a:rPr lang="tr-TR" smtClean="0"/>
              <a:pPr/>
              <a:t>‹#›</a:t>
            </a:fld>
            <a:endParaRPr lang="tr-TR"/>
          </a:p>
        </p:txBody>
      </p:sp>
    </p:spTree>
    <p:extLst>
      <p:ext uri="{BB962C8B-B14F-4D97-AF65-F5344CB8AC3E}">
        <p14:creationId xmlns="" xmlns:p14="http://schemas.microsoft.com/office/powerpoint/2010/main" val="1431150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E810707-9F37-4D17-ABF9-1CB2B39F3819}" type="datetimeFigureOut">
              <a:rPr lang="tr-TR" smtClean="0">
                <a:solidFill>
                  <a:prstClr val="black"/>
                </a:solidFill>
              </a:rPr>
              <a:pPr/>
              <a:t>29.6.2016</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4D648523-C027-4572-BCFA-299FAFD0D511}" type="slidenum">
              <a:rPr lang="tr-TR" smtClean="0">
                <a:solidFill>
                  <a:prstClr val="black"/>
                </a:solidFill>
              </a:rPr>
              <a:pPr/>
              <a:t>‹#›</a:t>
            </a:fld>
            <a:endParaRPr lang="tr-TR">
              <a:solidFill>
                <a:prstClr val="black"/>
              </a:solidFill>
            </a:endParaRP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 xmlns:p14="http://schemas.microsoft.com/office/powerpoint/2010/main" val="3922932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3E810707-9F37-4D17-ABF9-1CB2B39F3819}" type="datetimeFigureOut">
              <a:rPr lang="tr-TR" smtClean="0">
                <a:solidFill>
                  <a:prstClr val="white"/>
                </a:solidFill>
              </a:rPr>
              <a:pPr/>
              <a:t>29.6.2016</a:t>
            </a:fld>
            <a:endParaRPr lang="tr-TR">
              <a:solidFill>
                <a:prstClr val="white"/>
              </a:solidFill>
            </a:endParaRPr>
          </a:p>
        </p:txBody>
      </p:sp>
      <p:sp>
        <p:nvSpPr>
          <p:cNvPr id="5" name="Altbilgi Yer Tutucusu 4"/>
          <p:cNvSpPr>
            <a:spLocks noGrp="1"/>
          </p:cNvSpPr>
          <p:nvPr>
            <p:ph type="ftr" sz="quarter" idx="11"/>
          </p:nvPr>
        </p:nvSpPr>
        <p:spPr/>
        <p:txBody>
          <a:bodyPr/>
          <a:lstStyle>
            <a:extLst/>
          </a:lstStyle>
          <a:p>
            <a:endParaRPr lang="tr-TR">
              <a:solidFill>
                <a:prstClr val="white"/>
              </a:solidFill>
            </a:endParaRPr>
          </a:p>
        </p:txBody>
      </p:sp>
      <p:sp>
        <p:nvSpPr>
          <p:cNvPr id="6" name="Slayt Numarası Yer Tutucusu 5"/>
          <p:cNvSpPr>
            <a:spLocks noGrp="1"/>
          </p:cNvSpPr>
          <p:nvPr>
            <p:ph type="sldNum" sz="quarter" idx="12"/>
          </p:nvPr>
        </p:nvSpPr>
        <p:spPr/>
        <p:txBody>
          <a:bodyPr/>
          <a:lstStyle>
            <a:extLst/>
          </a:lstStyle>
          <a:p>
            <a:fld id="{4D648523-C027-4572-BCFA-299FAFD0D511}" type="slidenum">
              <a:rPr lang="tr-TR" smtClean="0">
                <a:solidFill>
                  <a:prstClr val="white"/>
                </a:solidFill>
              </a:rPr>
              <a:pPr/>
              <a:t>‹#›</a:t>
            </a:fld>
            <a:endParaRPr lang="tr-TR">
              <a:solidFill>
                <a:prstClr val="white"/>
              </a:solidFill>
            </a:endParaRP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 xmlns:p14="http://schemas.microsoft.com/office/powerpoint/2010/main" val="377171220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3E810707-9F37-4D17-ABF9-1CB2B39F3819}" type="datetimeFigureOut">
              <a:rPr lang="tr-TR" smtClean="0">
                <a:solidFill>
                  <a:prstClr val="white"/>
                </a:solidFill>
              </a:rPr>
              <a:pPr/>
              <a:t>29.6.2016</a:t>
            </a:fld>
            <a:endParaRPr lang="tr-TR">
              <a:solidFill>
                <a:prstClr val="white"/>
              </a:solidFill>
            </a:endParaRPr>
          </a:p>
        </p:txBody>
      </p:sp>
      <p:sp>
        <p:nvSpPr>
          <p:cNvPr id="6" name="Altbilgi Yer Tutucusu 5"/>
          <p:cNvSpPr>
            <a:spLocks noGrp="1"/>
          </p:cNvSpPr>
          <p:nvPr>
            <p:ph type="ftr" sz="quarter" idx="11"/>
          </p:nvPr>
        </p:nvSpPr>
        <p:spPr/>
        <p:txBody>
          <a:bodyPr/>
          <a:lstStyle>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extLst/>
          </a:lstStyle>
          <a:p>
            <a:fld id="{4D648523-C027-4572-BCFA-299FAFD0D511}" type="slidenum">
              <a:rPr lang="tr-TR" smtClean="0">
                <a:solidFill>
                  <a:prstClr val="white"/>
                </a:solidFill>
              </a:rPr>
              <a:pPr/>
              <a:t>‹#›</a:t>
            </a:fld>
            <a:endParaRPr lang="tr-TR">
              <a:solidFill>
                <a:prstClr val="white"/>
              </a:solidFill>
            </a:endParaRP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 xmlns:p14="http://schemas.microsoft.com/office/powerpoint/2010/main" val="16696763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3E810707-9F37-4D17-ABF9-1CB2B39F3819}" type="datetimeFigureOut">
              <a:rPr lang="tr-TR" smtClean="0">
                <a:solidFill>
                  <a:prstClr val="black"/>
                </a:solidFill>
              </a:rPr>
              <a:pPr/>
              <a:t>29.6.2016</a:t>
            </a:fld>
            <a:endParaRPr lang="tr-TR">
              <a:solidFill>
                <a:prstClr val="black"/>
              </a:solidFill>
            </a:endParaRPr>
          </a:p>
        </p:txBody>
      </p:sp>
      <p:sp>
        <p:nvSpPr>
          <p:cNvPr id="8" name="Altbilgi Yer Tutucusu 7"/>
          <p:cNvSpPr>
            <a:spLocks noGrp="1"/>
          </p:cNvSpPr>
          <p:nvPr>
            <p:ph type="ftr" sz="quarter" idx="11"/>
          </p:nvPr>
        </p:nvSpPr>
        <p:spPr/>
        <p:txBody>
          <a:bodyPr/>
          <a:lstStyle>
            <a:extLst/>
          </a:lstStyle>
          <a:p>
            <a:endParaRPr lang="tr-TR">
              <a:solidFill>
                <a:prstClr val="black"/>
              </a:solidFill>
            </a:endParaRPr>
          </a:p>
        </p:txBody>
      </p:sp>
      <p:sp>
        <p:nvSpPr>
          <p:cNvPr id="9" name="Slayt Numarası Yer Tutucusu 8"/>
          <p:cNvSpPr>
            <a:spLocks noGrp="1"/>
          </p:cNvSpPr>
          <p:nvPr>
            <p:ph type="sldNum" sz="quarter" idx="12"/>
          </p:nvPr>
        </p:nvSpPr>
        <p:spPr/>
        <p:txBody>
          <a:bodyPr/>
          <a:lstStyle>
            <a:extLst/>
          </a:lstStyle>
          <a:p>
            <a:fld id="{4D648523-C027-4572-BCFA-299FAFD0D511}" type="slidenum">
              <a:rPr lang="tr-TR" smtClean="0">
                <a:solidFill>
                  <a:prstClr val="black"/>
                </a:solidFill>
              </a:rPr>
              <a:pPr/>
              <a:t>‹#›</a:t>
            </a:fld>
            <a:endParaRPr lang="tr-TR">
              <a:solidFill>
                <a:prstClr val="black"/>
              </a:solidFill>
            </a:endParaRPr>
          </a:p>
        </p:txBody>
      </p:sp>
    </p:spTree>
    <p:extLst>
      <p:ext uri="{BB962C8B-B14F-4D97-AF65-F5344CB8AC3E}">
        <p14:creationId xmlns="" xmlns:p14="http://schemas.microsoft.com/office/powerpoint/2010/main" val="48192049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3E810707-9F37-4D17-ABF9-1CB2B39F3819}" type="datetimeFigureOut">
              <a:rPr lang="tr-TR" smtClean="0">
                <a:solidFill>
                  <a:prstClr val="white"/>
                </a:solidFill>
              </a:rPr>
              <a:pPr/>
              <a:t>29.6.2016</a:t>
            </a:fld>
            <a:endParaRPr lang="tr-TR">
              <a:solidFill>
                <a:prstClr val="white"/>
              </a:solidFill>
            </a:endParaRPr>
          </a:p>
        </p:txBody>
      </p:sp>
      <p:sp>
        <p:nvSpPr>
          <p:cNvPr id="4" name="Altbilgi Yer Tutucusu 3"/>
          <p:cNvSpPr>
            <a:spLocks noGrp="1"/>
          </p:cNvSpPr>
          <p:nvPr>
            <p:ph type="ftr" sz="quarter" idx="11"/>
          </p:nvPr>
        </p:nvSpPr>
        <p:spPr/>
        <p:txBody>
          <a:bodyPr/>
          <a:lstStyle>
            <a:extLst/>
          </a:lstStyle>
          <a:p>
            <a:endParaRPr lang="tr-TR">
              <a:solidFill>
                <a:prstClr val="white"/>
              </a:solidFill>
            </a:endParaRPr>
          </a:p>
        </p:txBody>
      </p:sp>
      <p:sp>
        <p:nvSpPr>
          <p:cNvPr id="5" name="Slayt Numarası Yer Tutucusu 4"/>
          <p:cNvSpPr>
            <a:spLocks noGrp="1"/>
          </p:cNvSpPr>
          <p:nvPr>
            <p:ph type="sldNum" sz="quarter" idx="12"/>
          </p:nvPr>
        </p:nvSpPr>
        <p:spPr/>
        <p:txBody>
          <a:bodyPr/>
          <a:lstStyle>
            <a:extLst/>
          </a:lstStyle>
          <a:p>
            <a:fld id="{4D648523-C027-4572-BCFA-299FAFD0D511}" type="slidenum">
              <a:rPr lang="tr-TR" smtClean="0">
                <a:solidFill>
                  <a:prstClr val="white"/>
                </a:solidFill>
              </a:rPr>
              <a:pPr/>
              <a:t>‹#›</a:t>
            </a:fld>
            <a:endParaRPr lang="tr-TR">
              <a:solidFill>
                <a:prstClr val="white"/>
              </a:solidFill>
            </a:endParaRP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 xmlns:p14="http://schemas.microsoft.com/office/powerpoint/2010/main" val="140728339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3E810707-9F37-4D17-ABF9-1CB2B39F3819}" type="datetimeFigureOut">
              <a:rPr lang="tr-TR" smtClean="0">
                <a:solidFill>
                  <a:prstClr val="black"/>
                </a:solidFill>
              </a:rPr>
              <a:pPr/>
              <a:t>29.6.2016</a:t>
            </a:fld>
            <a:endParaRPr lang="tr-TR">
              <a:solidFill>
                <a:prstClr val="black"/>
              </a:solidFill>
            </a:endParaRPr>
          </a:p>
        </p:txBody>
      </p:sp>
      <p:sp>
        <p:nvSpPr>
          <p:cNvPr id="3" name="Altbilgi Yer Tutucusu 2"/>
          <p:cNvSpPr>
            <a:spLocks noGrp="1"/>
          </p:cNvSpPr>
          <p:nvPr>
            <p:ph type="ftr" sz="quarter" idx="11"/>
          </p:nvPr>
        </p:nvSpPr>
        <p:spPr/>
        <p:txBody>
          <a:bodyPr/>
          <a:lstStyle>
            <a:extLst/>
          </a:lstStyle>
          <a:p>
            <a:endParaRPr lang="tr-TR">
              <a:solidFill>
                <a:prstClr val="black"/>
              </a:solidFill>
            </a:endParaRPr>
          </a:p>
        </p:txBody>
      </p:sp>
      <p:sp>
        <p:nvSpPr>
          <p:cNvPr id="4" name="Slayt Numarası Yer Tutucusu 3"/>
          <p:cNvSpPr>
            <a:spLocks noGrp="1"/>
          </p:cNvSpPr>
          <p:nvPr>
            <p:ph type="sldNum" sz="quarter" idx="12"/>
          </p:nvPr>
        </p:nvSpPr>
        <p:spPr/>
        <p:txBody>
          <a:bodyPr/>
          <a:lstStyle>
            <a:extLst/>
          </a:lstStyle>
          <a:p>
            <a:fld id="{4D648523-C027-4572-BCFA-299FAFD0D511}" type="slidenum">
              <a:rPr lang="tr-TR" smtClean="0">
                <a:solidFill>
                  <a:prstClr val="black"/>
                </a:solidFill>
              </a:rPr>
              <a:pPr/>
              <a:t>‹#›</a:t>
            </a:fld>
            <a:endParaRPr lang="tr-TR">
              <a:solidFill>
                <a:prstClr val="black"/>
              </a:solidFill>
            </a:endParaRPr>
          </a:p>
        </p:txBody>
      </p:sp>
    </p:spTree>
    <p:extLst>
      <p:ext uri="{BB962C8B-B14F-4D97-AF65-F5344CB8AC3E}">
        <p14:creationId xmlns="" xmlns:p14="http://schemas.microsoft.com/office/powerpoint/2010/main" val="1568804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3E810707-9F37-4D17-ABF9-1CB2B39F3819}" type="datetimeFigureOut">
              <a:rPr lang="tr-TR" smtClean="0">
                <a:solidFill>
                  <a:prstClr val="black"/>
                </a:solidFill>
              </a:rPr>
              <a:pPr/>
              <a:t>29.6.2016</a:t>
            </a:fld>
            <a:endParaRPr lang="tr-TR">
              <a:solidFill>
                <a:prstClr val="black"/>
              </a:solidFill>
            </a:endParaRPr>
          </a:p>
        </p:txBody>
      </p:sp>
      <p:sp>
        <p:nvSpPr>
          <p:cNvPr id="6" name="Altbilgi Yer Tutucusu 5"/>
          <p:cNvSpPr>
            <a:spLocks noGrp="1"/>
          </p:cNvSpPr>
          <p:nvPr>
            <p:ph type="ftr" sz="quarter" idx="11"/>
          </p:nvPr>
        </p:nvSpPr>
        <p:spPr/>
        <p:txBody>
          <a:bodyPr/>
          <a:lstStyle>
            <a:extLst/>
          </a:lstStyle>
          <a:p>
            <a:endParaRPr lang="tr-TR">
              <a:solidFill>
                <a:prstClr val="black"/>
              </a:solidFill>
            </a:endParaRPr>
          </a:p>
        </p:txBody>
      </p:sp>
      <p:sp>
        <p:nvSpPr>
          <p:cNvPr id="7" name="Slayt Numarası Yer Tutucusu 6"/>
          <p:cNvSpPr>
            <a:spLocks noGrp="1"/>
          </p:cNvSpPr>
          <p:nvPr>
            <p:ph type="sldNum" sz="quarter" idx="12"/>
          </p:nvPr>
        </p:nvSpPr>
        <p:spPr/>
        <p:txBody>
          <a:bodyPr/>
          <a:lstStyle>
            <a:extLst/>
          </a:lstStyle>
          <a:p>
            <a:fld id="{4D648523-C027-4572-BCFA-299FAFD0D511}" type="slidenum">
              <a:rPr lang="tr-TR" smtClean="0">
                <a:solidFill>
                  <a:prstClr val="black"/>
                </a:solidFill>
              </a:rPr>
              <a:pPr/>
              <a:t>‹#›</a:t>
            </a:fld>
            <a:endParaRPr lang="tr-TR">
              <a:solidFill>
                <a:prstClr val="black"/>
              </a:solidFill>
            </a:endParaRPr>
          </a:p>
        </p:txBody>
      </p:sp>
    </p:spTree>
    <p:extLst>
      <p:ext uri="{BB962C8B-B14F-4D97-AF65-F5344CB8AC3E}">
        <p14:creationId xmlns="" xmlns:p14="http://schemas.microsoft.com/office/powerpoint/2010/main" val="34027299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30535F8-23C3-4759-8BB3-208C78F1C439}" type="datetimeFigureOut">
              <a:rPr lang="tr-TR" smtClean="0"/>
              <a:pPr/>
              <a:t>29.6.2016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89605A-D2C7-49DA-9CCC-367F931E43D8}"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3E810707-9F37-4D17-ABF9-1CB2B39F3819}" type="datetimeFigureOut">
              <a:rPr lang="tr-TR" smtClean="0">
                <a:solidFill>
                  <a:prstClr val="white"/>
                </a:solidFill>
              </a:rPr>
              <a:pPr/>
              <a:t>29.6.2016</a:t>
            </a:fld>
            <a:endParaRPr lang="tr-TR">
              <a:solidFill>
                <a:prstClr val="white"/>
              </a:solidFill>
            </a:endParaRP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4D648523-C027-4572-BCFA-299FAFD0D511}" type="slidenum">
              <a:rPr lang="tr-TR" smtClean="0">
                <a:solidFill>
                  <a:prstClr val="white"/>
                </a:solidFill>
              </a:rPr>
              <a:pPr/>
              <a:t>‹#›</a:t>
            </a:fld>
            <a:endParaRPr lang="tr-TR">
              <a:solidFill>
                <a:prstClr val="white"/>
              </a:solidFill>
            </a:endParaRP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Dik Üçgen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 xmlns:p14="http://schemas.microsoft.com/office/powerpoint/2010/main" val="61615252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E810707-9F37-4D17-ABF9-1CB2B39F3819}" type="datetimeFigureOut">
              <a:rPr lang="tr-TR" smtClean="0">
                <a:solidFill>
                  <a:prstClr val="black"/>
                </a:solidFill>
              </a:rPr>
              <a:pPr/>
              <a:t>29.6.2016</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4D648523-C027-4572-BCFA-299FAFD0D511}" type="slidenum">
              <a:rPr lang="tr-TR" smtClean="0">
                <a:solidFill>
                  <a:prstClr val="black"/>
                </a:solidFill>
              </a:rPr>
              <a:pPr/>
              <a:t>‹#›</a:t>
            </a:fld>
            <a:endParaRPr lang="tr-TR">
              <a:solidFill>
                <a:prstClr val="black"/>
              </a:solidFill>
            </a:endParaRPr>
          </a:p>
        </p:txBody>
      </p:sp>
    </p:spTree>
    <p:extLst>
      <p:ext uri="{BB962C8B-B14F-4D97-AF65-F5344CB8AC3E}">
        <p14:creationId xmlns="" xmlns:p14="http://schemas.microsoft.com/office/powerpoint/2010/main" val="2714708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E810707-9F37-4D17-ABF9-1CB2B39F3819}" type="datetimeFigureOut">
              <a:rPr lang="tr-TR" smtClean="0">
                <a:solidFill>
                  <a:prstClr val="black"/>
                </a:solidFill>
              </a:rPr>
              <a:pPr/>
              <a:t>29.6.2016</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4D648523-C027-4572-BCFA-299FAFD0D511}" type="slidenum">
              <a:rPr lang="tr-TR" smtClean="0">
                <a:solidFill>
                  <a:prstClr val="black"/>
                </a:solidFill>
              </a:rPr>
              <a:pPr/>
              <a:t>‹#›</a:t>
            </a:fld>
            <a:endParaRPr lang="tr-TR">
              <a:solidFill>
                <a:prstClr val="black"/>
              </a:solidFill>
            </a:endParaRPr>
          </a:p>
        </p:txBody>
      </p:sp>
    </p:spTree>
    <p:extLst>
      <p:ext uri="{BB962C8B-B14F-4D97-AF65-F5344CB8AC3E}">
        <p14:creationId xmlns="" xmlns:p14="http://schemas.microsoft.com/office/powerpoint/2010/main" val="38266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430535F8-23C3-4759-8BB3-208C78F1C439}" type="datetimeFigureOut">
              <a:rPr lang="tr-TR" smtClean="0"/>
              <a:pPr/>
              <a:t>29.6.2016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089605A-D2C7-49DA-9CCC-367F931E43D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30535F8-23C3-4759-8BB3-208C78F1C439}" type="datetimeFigureOut">
              <a:rPr lang="tr-TR" smtClean="0"/>
              <a:pPr/>
              <a:t>29.6.2016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089605A-D2C7-49DA-9CCC-367F931E43D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430535F8-23C3-4759-8BB3-208C78F1C439}" type="datetimeFigureOut">
              <a:rPr lang="tr-TR" smtClean="0"/>
              <a:pPr/>
              <a:t>29.6.2016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089605A-D2C7-49DA-9CCC-367F931E43D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430535F8-23C3-4759-8BB3-208C78F1C439}" type="datetimeFigureOut">
              <a:rPr lang="tr-TR" smtClean="0"/>
              <a:pPr/>
              <a:t>29.6.2016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089605A-D2C7-49DA-9CCC-367F931E43D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535F8-23C3-4759-8BB3-208C78F1C439}" type="datetimeFigureOut">
              <a:rPr lang="tr-TR" smtClean="0"/>
              <a:pPr/>
              <a:t>29.6.2016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089605A-D2C7-49DA-9CCC-367F931E43D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30535F8-23C3-4759-8BB3-208C78F1C439}" type="datetimeFigureOut">
              <a:rPr lang="tr-TR" smtClean="0"/>
              <a:pPr/>
              <a:t>29.6.2016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089605A-D2C7-49DA-9CCC-367F931E43D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430535F8-23C3-4759-8BB3-208C78F1C439}" type="datetimeFigureOut">
              <a:rPr lang="tr-TR" smtClean="0"/>
              <a:pPr/>
              <a:t>29.6.2016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A089605A-D2C7-49DA-9CCC-367F931E43D8}"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0535F8-23C3-4759-8BB3-208C78F1C439}" type="datetimeFigureOut">
              <a:rPr lang="tr-TR" smtClean="0"/>
              <a:pPr/>
              <a:t>29.6.2016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89605A-D2C7-49DA-9CCC-367F931E43D8}"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Dik Üçgen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810707-9F37-4D17-ABF9-1CB2B39F3819}" type="datetimeFigureOut">
              <a:rPr lang="tr-TR" smtClean="0">
                <a:solidFill>
                  <a:prstClr val="black"/>
                </a:solidFill>
              </a:rPr>
              <a:pPr/>
              <a:t>29.6.2016</a:t>
            </a:fld>
            <a:endParaRPr lang="tr-TR">
              <a:solidFill>
                <a:prstClr val="black"/>
              </a:solidFill>
            </a:endParaRP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solidFill>
                <a:prstClr val="black"/>
              </a:solidFill>
            </a:endParaRP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648523-C027-4572-BCFA-299FAFD0D511}" type="slidenum">
              <a:rPr lang="tr-TR" smtClean="0">
                <a:solidFill>
                  <a:prstClr val="black"/>
                </a:solidFill>
              </a:rPr>
              <a:pPr/>
              <a:t>‹#›</a:t>
            </a:fld>
            <a:endParaRPr lang="tr-TR">
              <a:solidFill>
                <a:prstClr val="black"/>
              </a:solidFill>
            </a:endParaRPr>
          </a:p>
        </p:txBody>
      </p:sp>
    </p:spTree>
    <p:extLst>
      <p:ext uri="{BB962C8B-B14F-4D97-AF65-F5344CB8AC3E}">
        <p14:creationId xmlns="" xmlns:p14="http://schemas.microsoft.com/office/powerpoint/2010/main" val="19824138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eba.gov.tr/ekita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eba.gov.tr/video"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ba.gov.tr/se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ba.gov.tr/gorse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eba.gov.tr/gorse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eba.gov.tr/fatihicerikgelistirme" TargetMode="External"/><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eba.gov.tr/tartisali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dosya.eba.gov.tr/"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osya.eba.gov.tr/"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eba.gov.tr/haberler/tum/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eba.gov.tr/"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uzem.eba.gov.tr/" TargetMode="External"/><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destek@eba.gov.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ba.gov.tr/eicerik"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eba.gov.tr/derg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1340768"/>
            <a:ext cx="7128792" cy="2417440"/>
          </a:xfrm>
        </p:spPr>
        <p:txBody>
          <a:bodyPr>
            <a:normAutofit fontScale="90000"/>
          </a:bodyPr>
          <a:lstStyle/>
          <a:p>
            <a:pPr algn="ctr">
              <a:spcBef>
                <a:spcPts val="0"/>
              </a:spcBef>
            </a:pPr>
            <a:r>
              <a:rPr lang="tr-TR" sz="3600" dirty="0" smtClean="0">
                <a:solidFill>
                  <a:schemeClr val="tx2">
                    <a:lumMod val="75000"/>
                  </a:schemeClr>
                </a:solidFill>
              </a:rPr>
              <a:t/>
            </a:r>
            <a:br>
              <a:rPr lang="tr-TR" sz="3600" dirty="0" smtClean="0">
                <a:solidFill>
                  <a:schemeClr val="tx2">
                    <a:lumMod val="75000"/>
                  </a:schemeClr>
                </a:solidFill>
              </a:rPr>
            </a:br>
            <a:r>
              <a:rPr lang="tr-TR" sz="3600" dirty="0">
                <a:solidFill>
                  <a:schemeClr val="tx2">
                    <a:lumMod val="75000"/>
                  </a:schemeClr>
                </a:solidFill>
              </a:rPr>
              <a:t/>
            </a:r>
            <a:br>
              <a:rPr lang="tr-TR" sz="3600" dirty="0">
                <a:solidFill>
                  <a:schemeClr val="tx2">
                    <a:lumMod val="75000"/>
                  </a:schemeClr>
                </a:solidFill>
              </a:rPr>
            </a:br>
            <a:r>
              <a:rPr lang="tr-TR" sz="3600" dirty="0" smtClean="0">
                <a:solidFill>
                  <a:schemeClr val="tx2">
                    <a:lumMod val="75000"/>
                  </a:schemeClr>
                </a:solidFill>
              </a:rPr>
              <a:t/>
            </a:r>
            <a:br>
              <a:rPr lang="tr-TR" sz="3600" dirty="0" smtClean="0">
                <a:solidFill>
                  <a:schemeClr val="tx2">
                    <a:lumMod val="75000"/>
                  </a:schemeClr>
                </a:solidFill>
              </a:rPr>
            </a:br>
            <a:r>
              <a:rPr lang="tr-TR" sz="3600" dirty="0">
                <a:solidFill>
                  <a:schemeClr val="tx2">
                    <a:lumMod val="75000"/>
                  </a:schemeClr>
                </a:solidFill>
              </a:rPr>
              <a:t/>
            </a:r>
            <a:br>
              <a:rPr lang="tr-TR" sz="3600" dirty="0">
                <a:solidFill>
                  <a:schemeClr val="tx2">
                    <a:lumMod val="75000"/>
                  </a:schemeClr>
                </a:solidFill>
              </a:rPr>
            </a:br>
            <a:r>
              <a:rPr lang="tr-TR" sz="4400" dirty="0" smtClean="0">
                <a:solidFill>
                  <a:schemeClr val="tx2"/>
                </a:solidFill>
                <a:effectLst>
                  <a:outerShdw blurRad="38100" dist="38100" dir="2700000" algn="tl">
                    <a:srgbClr val="000000">
                      <a:alpha val="43137"/>
                    </a:srgbClr>
                  </a:outerShdw>
                </a:effectLst>
                <a:latin typeface="+mn-lt"/>
              </a:rPr>
              <a:t>EBA (Eğitim Bilişim Ağı) Portalının Tanıtım Semineri</a:t>
            </a:r>
            <a:r>
              <a:rPr lang="tr-TR" sz="2800" dirty="0">
                <a:solidFill>
                  <a:schemeClr val="tx2">
                    <a:lumMod val="75000"/>
                  </a:schemeClr>
                </a:solidFill>
              </a:rPr>
              <a:t/>
            </a:r>
            <a:br>
              <a:rPr lang="tr-TR" sz="2800" dirty="0">
                <a:solidFill>
                  <a:schemeClr val="tx2">
                    <a:lumMod val="75000"/>
                  </a:schemeClr>
                </a:solidFill>
              </a:rPr>
            </a:br>
            <a:r>
              <a:rPr lang="tr-TR" sz="2800" cap="none" dirty="0">
                <a:solidFill>
                  <a:srgbClr val="1F497D">
                    <a:lumMod val="75000"/>
                  </a:srgbClr>
                </a:solidFill>
                <a:latin typeface="Calibri"/>
              </a:rPr>
              <a:t/>
            </a:r>
            <a:br>
              <a:rPr lang="tr-TR" sz="2800" cap="none" dirty="0">
                <a:solidFill>
                  <a:srgbClr val="1F497D">
                    <a:lumMod val="75000"/>
                  </a:srgbClr>
                </a:solidFill>
                <a:latin typeface="Calibri"/>
              </a:rPr>
            </a:br>
            <a:endParaRPr lang="tr-TR" dirty="0"/>
          </a:p>
        </p:txBody>
      </p:sp>
      <p:sp>
        <p:nvSpPr>
          <p:cNvPr id="3" name="Alt Başlık 2"/>
          <p:cNvSpPr>
            <a:spLocks noGrp="1"/>
          </p:cNvSpPr>
          <p:nvPr>
            <p:ph type="subTitle" idx="1"/>
          </p:nvPr>
        </p:nvSpPr>
        <p:spPr>
          <a:xfrm>
            <a:off x="646362" y="3500438"/>
            <a:ext cx="8497638" cy="2218398"/>
          </a:xfrm>
        </p:spPr>
        <p:txBody>
          <a:bodyPr>
            <a:normAutofit/>
          </a:bodyPr>
          <a:lstStyle/>
          <a:p>
            <a:pPr algn="l"/>
            <a:endParaRPr lang="tr-TR" sz="2400" b="1" dirty="0" smtClean="0">
              <a:solidFill>
                <a:schemeClr val="tx2">
                  <a:lumMod val="75000"/>
                </a:schemeClr>
              </a:solidFill>
            </a:endParaRPr>
          </a:p>
          <a:p>
            <a:pPr algn="l"/>
            <a:endParaRPr lang="tr-TR" sz="2400" b="1" dirty="0" smtClean="0">
              <a:solidFill>
                <a:schemeClr val="tx2">
                  <a:lumMod val="75000"/>
                </a:schemeClr>
              </a:solidFill>
            </a:endParaRPr>
          </a:p>
          <a:p>
            <a:pPr algn="l"/>
            <a:endParaRPr lang="tr-TR" sz="2400" b="1" dirty="0" smtClean="0">
              <a:solidFill>
                <a:schemeClr val="tx2">
                  <a:lumMod val="75000"/>
                </a:schemeClr>
              </a:solidFill>
            </a:endParaRPr>
          </a:p>
          <a:p>
            <a:pPr algn="l"/>
            <a:r>
              <a:rPr lang="tr-TR" sz="2000" b="1" i="1" dirty="0" smtClean="0">
                <a:solidFill>
                  <a:schemeClr val="tx2">
                    <a:lumMod val="75000"/>
                  </a:schemeClr>
                </a:solidFill>
              </a:rPr>
              <a:t>                                                                                  </a:t>
            </a:r>
            <a:endParaRPr lang="tr-TR"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1235" y="2996952"/>
            <a:ext cx="4139952" cy="2592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3680826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545763" y="815501"/>
            <a:ext cx="3447098" cy="646331"/>
          </a:xfrm>
          <a:prstGeom prst="rect">
            <a:avLst/>
          </a:prstGeom>
        </p:spPr>
        <p:txBody>
          <a:bodyPr wrap="none">
            <a:spAutoFit/>
          </a:bodyPr>
          <a:lstStyle/>
          <a:p>
            <a:r>
              <a:rPr lang="tr-TR" sz="3600" b="1" dirty="0" smtClean="0">
                <a:solidFill>
                  <a:schemeClr val="tx2"/>
                </a:solidFill>
                <a:latin typeface="+mj-lt"/>
              </a:rPr>
              <a:t>e - kitap modülü:</a:t>
            </a:r>
            <a:endParaRPr lang="tr-TR" sz="3600" dirty="0">
              <a:solidFill>
                <a:schemeClr val="tx2"/>
              </a:solidFill>
              <a:latin typeface="+mj-lt"/>
            </a:endParaRPr>
          </a:p>
        </p:txBody>
      </p:sp>
      <p:sp>
        <p:nvSpPr>
          <p:cNvPr id="3" name="Metin kutusu 2"/>
          <p:cNvSpPr txBox="1"/>
          <p:nvPr/>
        </p:nvSpPr>
        <p:spPr>
          <a:xfrm>
            <a:off x="560152" y="1412776"/>
            <a:ext cx="8441591" cy="1477328"/>
          </a:xfrm>
          <a:prstGeom prst="rect">
            <a:avLst/>
          </a:prstGeom>
          <a:noFill/>
        </p:spPr>
        <p:txBody>
          <a:bodyPr wrap="square" rtlCol="0">
            <a:spAutoFit/>
          </a:bodyPr>
          <a:lstStyle/>
          <a:p>
            <a:pPr>
              <a:lnSpc>
                <a:spcPct val="150000"/>
              </a:lnSpc>
            </a:pPr>
            <a:r>
              <a:rPr lang="tr-TR" sz="2000" dirty="0" smtClean="0">
                <a:solidFill>
                  <a:srgbClr val="FF0066"/>
                </a:solidFill>
                <a:latin typeface="Candara" pitchFamily="34" charset="0"/>
              </a:rPr>
              <a:t>E-Kitap </a:t>
            </a:r>
            <a:r>
              <a:rPr lang="tr-TR" sz="2000" dirty="0">
                <a:solidFill>
                  <a:srgbClr val="FF0066"/>
                </a:solidFill>
                <a:latin typeface="Candara" pitchFamily="34" charset="0"/>
              </a:rPr>
              <a:t>modülü derslerde kullanılan ders kitaplarını e-kitap olarak PDF haliyle tabletlere veya tahtaya indirebilme ve buralarda kullanabilme amacıyla tasarlanan bir modüldür. </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7811" y="2869144"/>
            <a:ext cx="8116304" cy="38169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0539455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076056" y="1124744"/>
            <a:ext cx="3911107" cy="5632311"/>
          </a:xfrm>
          <a:prstGeom prst="rect">
            <a:avLst/>
          </a:prstGeom>
          <a:noFill/>
        </p:spPr>
        <p:txBody>
          <a:bodyPr wrap="square" rtlCol="0">
            <a:spAutoFit/>
          </a:bodyPr>
          <a:lstStyle/>
          <a:p>
            <a:pPr>
              <a:lnSpc>
                <a:spcPct val="150000"/>
              </a:lnSpc>
            </a:pPr>
            <a:r>
              <a:rPr lang="tr-TR" sz="2000" dirty="0">
                <a:solidFill>
                  <a:srgbClr val="FF0066"/>
                </a:solidFill>
                <a:latin typeface="Cambria" panose="02040503050406030204" pitchFamily="18" charset="0"/>
              </a:rPr>
              <a:t>Video modülü derslerde gösterebilecek eğitsel amaçlı videoları tek adreste sunmak için tasarlandı. Ders destek, kişisel gelişim, belgesel, çizgi film, rehberlik, meslekî eğitim gibi alanlarda bireysel ve toplu öğrenmeyi destekleyen video programlarının yer </a:t>
            </a:r>
            <a:r>
              <a:rPr lang="tr-TR" sz="2000" dirty="0" smtClean="0">
                <a:solidFill>
                  <a:srgbClr val="FF0066"/>
                </a:solidFill>
                <a:latin typeface="Cambria" panose="02040503050406030204" pitchFamily="18" charset="0"/>
              </a:rPr>
              <a:t>aldığı modüldür. </a:t>
            </a:r>
            <a:r>
              <a:rPr lang="tr-TR" sz="2000" dirty="0">
                <a:solidFill>
                  <a:srgbClr val="FF0066"/>
                </a:solidFill>
                <a:latin typeface="Cambria" panose="02040503050406030204" pitchFamily="18" charset="0"/>
              </a:rPr>
              <a:t>Öğretmen ve öğrencilerimizin göndereceği videolarla daha da </a:t>
            </a:r>
            <a:r>
              <a:rPr lang="tr-TR" sz="2000" dirty="0" smtClean="0">
                <a:solidFill>
                  <a:srgbClr val="FF0066"/>
                </a:solidFill>
                <a:latin typeface="Cambria" panose="02040503050406030204" pitchFamily="18" charset="0"/>
              </a:rPr>
              <a:t>zenginleşecek.</a:t>
            </a:r>
          </a:p>
        </p:txBody>
      </p:sp>
      <p:sp>
        <p:nvSpPr>
          <p:cNvPr id="3" name="Dikdörtgen 2">
            <a:hlinkClick r:id="rId2"/>
          </p:cNvPr>
          <p:cNvSpPr/>
          <p:nvPr/>
        </p:nvSpPr>
        <p:spPr>
          <a:xfrm>
            <a:off x="539552" y="830314"/>
            <a:ext cx="3042821" cy="646331"/>
          </a:xfrm>
          <a:prstGeom prst="rect">
            <a:avLst/>
          </a:prstGeom>
        </p:spPr>
        <p:txBody>
          <a:bodyPr wrap="none">
            <a:spAutoFit/>
          </a:bodyPr>
          <a:lstStyle/>
          <a:p>
            <a:r>
              <a:rPr lang="tr-TR" sz="3600" b="1" dirty="0" smtClean="0">
                <a:solidFill>
                  <a:schemeClr val="tx2"/>
                </a:solidFill>
                <a:latin typeface="+mj-lt"/>
              </a:rPr>
              <a:t>Video </a:t>
            </a:r>
            <a:r>
              <a:rPr lang="tr-TR" sz="3600" b="1" dirty="0">
                <a:solidFill>
                  <a:schemeClr val="tx2"/>
                </a:solidFill>
                <a:latin typeface="+mj-lt"/>
              </a:rPr>
              <a:t>M</a:t>
            </a:r>
            <a:r>
              <a:rPr lang="tr-TR" sz="3600" b="1" dirty="0" smtClean="0">
                <a:solidFill>
                  <a:schemeClr val="tx2"/>
                </a:solidFill>
                <a:latin typeface="+mj-lt"/>
              </a:rPr>
              <a:t>odülü:</a:t>
            </a:r>
            <a:endParaRPr lang="tr-TR" sz="3600" dirty="0">
              <a:solidFill>
                <a:schemeClr val="tx2"/>
              </a:solidFill>
              <a:latin typeface="+mj-lt"/>
            </a:endParaRPr>
          </a:p>
        </p:txBody>
      </p:sp>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1306" y="1679831"/>
            <a:ext cx="4896544" cy="45221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8184151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662976" y="859568"/>
            <a:ext cx="2561920" cy="646331"/>
          </a:xfrm>
          <a:prstGeom prst="rect">
            <a:avLst/>
          </a:prstGeom>
        </p:spPr>
        <p:txBody>
          <a:bodyPr wrap="none">
            <a:spAutoFit/>
          </a:bodyPr>
          <a:lstStyle/>
          <a:p>
            <a:r>
              <a:rPr lang="tr-TR" sz="3600" b="1" dirty="0" smtClean="0">
                <a:solidFill>
                  <a:schemeClr val="tx2"/>
                </a:solidFill>
                <a:latin typeface="+mj-lt"/>
              </a:rPr>
              <a:t>Ses </a:t>
            </a:r>
            <a:r>
              <a:rPr lang="tr-TR" sz="3600" b="1" dirty="0">
                <a:solidFill>
                  <a:schemeClr val="tx2"/>
                </a:solidFill>
                <a:latin typeface="+mj-lt"/>
              </a:rPr>
              <a:t>M</a:t>
            </a:r>
            <a:r>
              <a:rPr lang="tr-TR" sz="3600" b="1" dirty="0" smtClean="0">
                <a:solidFill>
                  <a:schemeClr val="tx2"/>
                </a:solidFill>
                <a:latin typeface="+mj-lt"/>
              </a:rPr>
              <a:t>odülü:</a:t>
            </a:r>
            <a:endParaRPr lang="tr-TR" sz="3600" dirty="0">
              <a:solidFill>
                <a:schemeClr val="tx2"/>
              </a:solidFill>
              <a:latin typeface="+mj-lt"/>
            </a:endParaRPr>
          </a:p>
        </p:txBody>
      </p:sp>
      <p:sp>
        <p:nvSpPr>
          <p:cNvPr id="3" name="Metin kutusu 2"/>
          <p:cNvSpPr txBox="1"/>
          <p:nvPr/>
        </p:nvSpPr>
        <p:spPr>
          <a:xfrm>
            <a:off x="662976" y="1501653"/>
            <a:ext cx="8335992" cy="1338828"/>
          </a:xfrm>
          <a:prstGeom prst="rect">
            <a:avLst/>
          </a:prstGeom>
          <a:noFill/>
        </p:spPr>
        <p:txBody>
          <a:bodyPr wrap="square" rtlCol="0">
            <a:spAutoFit/>
          </a:bodyPr>
          <a:lstStyle/>
          <a:p>
            <a:pPr>
              <a:lnSpc>
                <a:spcPct val="150000"/>
              </a:lnSpc>
            </a:pPr>
            <a:r>
              <a:rPr lang="tr-TR" dirty="0">
                <a:solidFill>
                  <a:srgbClr val="FF0066"/>
                </a:solidFill>
              </a:rPr>
              <a:t>Ses tabanlı ders destek, kişisel gelişim, tarih ve kültür programları, sesli kitaplar, yabancı dil dinleme metinlerini tabletlere veya müzik çalarlara indirme imkanı sunan bir modüldür. </a:t>
            </a: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2840480"/>
            <a:ext cx="6193879" cy="38215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3631698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467544" y="1047194"/>
            <a:ext cx="3159006" cy="646331"/>
          </a:xfrm>
          <a:prstGeom prst="rect">
            <a:avLst/>
          </a:prstGeom>
        </p:spPr>
        <p:txBody>
          <a:bodyPr wrap="none">
            <a:spAutoFit/>
          </a:bodyPr>
          <a:lstStyle/>
          <a:p>
            <a:r>
              <a:rPr lang="tr-TR" sz="3600" b="1" dirty="0" smtClean="0">
                <a:solidFill>
                  <a:schemeClr val="tx2"/>
                </a:solidFill>
                <a:latin typeface="+mj-lt"/>
              </a:rPr>
              <a:t>Görsel </a:t>
            </a:r>
            <a:r>
              <a:rPr lang="tr-TR" sz="3600" b="1" dirty="0">
                <a:solidFill>
                  <a:schemeClr val="tx2"/>
                </a:solidFill>
                <a:latin typeface="+mj-lt"/>
              </a:rPr>
              <a:t>M</a:t>
            </a:r>
            <a:r>
              <a:rPr lang="tr-TR" sz="3600" b="1" dirty="0" smtClean="0">
                <a:solidFill>
                  <a:schemeClr val="tx2"/>
                </a:solidFill>
                <a:latin typeface="+mj-lt"/>
              </a:rPr>
              <a:t>odülü:</a:t>
            </a:r>
            <a:endParaRPr lang="tr-TR" sz="3600" dirty="0">
              <a:solidFill>
                <a:schemeClr val="tx2"/>
              </a:solidFill>
              <a:latin typeface="+mj-lt"/>
            </a:endParaRPr>
          </a:p>
        </p:txBody>
      </p:sp>
      <p:sp>
        <p:nvSpPr>
          <p:cNvPr id="3" name="Metin kutusu 2"/>
          <p:cNvSpPr txBox="1"/>
          <p:nvPr/>
        </p:nvSpPr>
        <p:spPr>
          <a:xfrm>
            <a:off x="5724128" y="1772816"/>
            <a:ext cx="3024336" cy="4247317"/>
          </a:xfrm>
          <a:prstGeom prst="rect">
            <a:avLst/>
          </a:prstGeom>
          <a:noFill/>
        </p:spPr>
        <p:txBody>
          <a:bodyPr wrap="square" rtlCol="0">
            <a:spAutoFit/>
          </a:bodyPr>
          <a:lstStyle/>
          <a:p>
            <a:pPr>
              <a:lnSpc>
                <a:spcPct val="150000"/>
              </a:lnSpc>
            </a:pPr>
            <a:r>
              <a:rPr lang="tr-TR" sz="2000" dirty="0">
                <a:solidFill>
                  <a:srgbClr val="FF0066"/>
                </a:solidFill>
              </a:rPr>
              <a:t>Eğitimi daha görsel hale getirmek için öğretmen, öğrenci ve velilerin kullanımına açılan bir modüldür. Amacı kültürel mirasımızı elektronik fotoğraflar aracılığıyla nesilden nesle aktarmaktır.</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855944"/>
            <a:ext cx="5256584" cy="40810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9738731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467544" y="1047194"/>
            <a:ext cx="4293163" cy="646331"/>
          </a:xfrm>
          <a:prstGeom prst="rect">
            <a:avLst/>
          </a:prstGeom>
        </p:spPr>
        <p:txBody>
          <a:bodyPr wrap="none">
            <a:spAutoFit/>
          </a:bodyPr>
          <a:lstStyle/>
          <a:p>
            <a:r>
              <a:rPr lang="tr-TR" sz="3600" b="1" dirty="0" smtClean="0">
                <a:solidFill>
                  <a:schemeClr val="tx2"/>
                </a:solidFill>
                <a:latin typeface="+mj-lt"/>
              </a:rPr>
              <a:t>Dokümanlar </a:t>
            </a:r>
            <a:r>
              <a:rPr lang="tr-TR" sz="3600" b="1" dirty="0">
                <a:solidFill>
                  <a:schemeClr val="tx2"/>
                </a:solidFill>
                <a:latin typeface="+mj-lt"/>
              </a:rPr>
              <a:t>M</a:t>
            </a:r>
            <a:r>
              <a:rPr lang="tr-TR" sz="3600" b="1" dirty="0" smtClean="0">
                <a:solidFill>
                  <a:schemeClr val="tx2"/>
                </a:solidFill>
                <a:latin typeface="+mj-lt"/>
              </a:rPr>
              <a:t>odülü:</a:t>
            </a:r>
            <a:endParaRPr lang="tr-TR" sz="3600" dirty="0">
              <a:solidFill>
                <a:schemeClr val="tx2"/>
              </a:solidFill>
              <a:latin typeface="+mj-lt"/>
            </a:endParaRPr>
          </a:p>
        </p:txBody>
      </p:sp>
      <p:sp>
        <p:nvSpPr>
          <p:cNvPr id="3" name="Metin kutusu 2"/>
          <p:cNvSpPr txBox="1"/>
          <p:nvPr/>
        </p:nvSpPr>
        <p:spPr>
          <a:xfrm>
            <a:off x="771096" y="1692959"/>
            <a:ext cx="7545319" cy="967957"/>
          </a:xfrm>
          <a:prstGeom prst="rect">
            <a:avLst/>
          </a:prstGeom>
          <a:noFill/>
        </p:spPr>
        <p:txBody>
          <a:bodyPr wrap="square" rtlCol="0">
            <a:spAutoFit/>
          </a:bodyPr>
          <a:lstStyle/>
          <a:p>
            <a:pPr>
              <a:lnSpc>
                <a:spcPct val="150000"/>
              </a:lnSpc>
            </a:pPr>
            <a:r>
              <a:rPr lang="tr-TR" sz="2000" dirty="0" smtClean="0">
                <a:solidFill>
                  <a:srgbClr val="FF0066"/>
                </a:solidFill>
              </a:rPr>
              <a:t>Eğitim Öğretim süreci için gerekli dokümanlara ulaşmak için kullanılan modüldür. </a:t>
            </a:r>
            <a:endParaRPr lang="tr-TR" sz="2000" dirty="0">
              <a:solidFill>
                <a:srgbClr val="FF0066"/>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2780928"/>
            <a:ext cx="7416824" cy="38671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5169235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hlinkClick r:id="rId3"/>
          </p:cNvPr>
          <p:cNvSpPr/>
          <p:nvPr/>
        </p:nvSpPr>
        <p:spPr>
          <a:xfrm>
            <a:off x="731955" y="980728"/>
            <a:ext cx="5021631" cy="646331"/>
          </a:xfrm>
          <a:prstGeom prst="rect">
            <a:avLst/>
          </a:prstGeom>
        </p:spPr>
        <p:txBody>
          <a:bodyPr wrap="none">
            <a:spAutoFit/>
          </a:bodyPr>
          <a:lstStyle/>
          <a:p>
            <a:r>
              <a:rPr lang="tr-TR" sz="3600" b="1" dirty="0" smtClean="0">
                <a:solidFill>
                  <a:schemeClr val="tx2"/>
                </a:solidFill>
                <a:latin typeface="+mj-lt"/>
              </a:rPr>
              <a:t>İçerik Geliştirme Araçları:</a:t>
            </a:r>
            <a:endParaRPr lang="tr-TR" sz="3600" dirty="0">
              <a:solidFill>
                <a:schemeClr val="tx2"/>
              </a:solidFill>
              <a:latin typeface="+mj-lt"/>
            </a:endParaRPr>
          </a:p>
        </p:txBody>
      </p:sp>
      <p:pic>
        <p:nvPicPr>
          <p:cNvPr id="5" name="Resim 4" descr="Ekran Kırpma"/>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9552" y="1995060"/>
            <a:ext cx="3439005" cy="1924319"/>
          </a:xfrm>
          <a:prstGeom prst="rect">
            <a:avLst/>
          </a:prstGeom>
        </p:spPr>
      </p:pic>
      <p:pic>
        <p:nvPicPr>
          <p:cNvPr id="6" name="Resim 5" descr="Ekran Kırpma"/>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860032" y="2072924"/>
            <a:ext cx="3200847" cy="1848108"/>
          </a:xfrm>
          <a:prstGeom prst="rect">
            <a:avLst/>
          </a:prstGeom>
        </p:spPr>
      </p:pic>
      <p:pic>
        <p:nvPicPr>
          <p:cNvPr id="7" name="Resim 6" descr="Ekran Kırpma"/>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11026" y="4221088"/>
            <a:ext cx="3267531" cy="1857634"/>
          </a:xfrm>
          <a:prstGeom prst="rect">
            <a:avLst/>
          </a:prstGeom>
        </p:spPr>
      </p:pic>
      <p:pic>
        <p:nvPicPr>
          <p:cNvPr id="8" name="Resim 7" descr="Ekran Kırpma"/>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831453" y="4221088"/>
            <a:ext cx="3229426" cy="1886213"/>
          </a:xfrm>
          <a:prstGeom prst="rect">
            <a:avLst/>
          </a:prstGeom>
        </p:spPr>
      </p:pic>
    </p:spTree>
    <p:extLst>
      <p:ext uri="{BB962C8B-B14F-4D97-AF65-F5344CB8AC3E}">
        <p14:creationId xmlns="" xmlns:p14="http://schemas.microsoft.com/office/powerpoint/2010/main" val="397589984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321440" y="1051598"/>
            <a:ext cx="3801362" cy="646331"/>
          </a:xfrm>
          <a:prstGeom prst="rect">
            <a:avLst/>
          </a:prstGeom>
        </p:spPr>
        <p:txBody>
          <a:bodyPr wrap="none">
            <a:spAutoFit/>
          </a:bodyPr>
          <a:lstStyle/>
          <a:p>
            <a:r>
              <a:rPr lang="tr-TR" sz="3600" b="1" dirty="0" smtClean="0">
                <a:solidFill>
                  <a:schemeClr val="tx2"/>
                </a:solidFill>
                <a:latin typeface="+mj-lt"/>
              </a:rPr>
              <a:t>Tartışalım </a:t>
            </a:r>
            <a:r>
              <a:rPr lang="tr-TR" sz="3600" b="1" dirty="0">
                <a:solidFill>
                  <a:schemeClr val="tx2"/>
                </a:solidFill>
                <a:latin typeface="+mj-lt"/>
              </a:rPr>
              <a:t>M</a:t>
            </a:r>
            <a:r>
              <a:rPr lang="tr-TR" sz="3600" b="1" dirty="0" smtClean="0">
                <a:solidFill>
                  <a:schemeClr val="tx2"/>
                </a:solidFill>
                <a:latin typeface="+mj-lt"/>
              </a:rPr>
              <a:t>odülü:</a:t>
            </a:r>
            <a:endParaRPr lang="tr-TR" sz="3600" dirty="0">
              <a:solidFill>
                <a:schemeClr val="tx2"/>
              </a:solidFill>
              <a:latin typeface="+mj-lt"/>
            </a:endParaRPr>
          </a:p>
        </p:txBody>
      </p:sp>
      <p:sp>
        <p:nvSpPr>
          <p:cNvPr id="3" name="Metin kutusu 2"/>
          <p:cNvSpPr txBox="1"/>
          <p:nvPr/>
        </p:nvSpPr>
        <p:spPr>
          <a:xfrm>
            <a:off x="5076056" y="1712012"/>
            <a:ext cx="3649904" cy="4708981"/>
          </a:xfrm>
          <a:prstGeom prst="rect">
            <a:avLst/>
          </a:prstGeom>
          <a:noFill/>
        </p:spPr>
        <p:txBody>
          <a:bodyPr wrap="square" rtlCol="0">
            <a:spAutoFit/>
          </a:bodyPr>
          <a:lstStyle/>
          <a:p>
            <a:pPr>
              <a:lnSpc>
                <a:spcPct val="150000"/>
              </a:lnSpc>
            </a:pPr>
            <a:r>
              <a:rPr lang="en-US" sz="2000" dirty="0" err="1" smtClean="0">
                <a:solidFill>
                  <a:srgbClr val="FF0066"/>
                </a:solidFill>
              </a:rPr>
              <a:t>Eğitimle</a:t>
            </a:r>
            <a:r>
              <a:rPr lang="en-US" sz="2000" dirty="0" smtClean="0">
                <a:solidFill>
                  <a:srgbClr val="FF0066"/>
                </a:solidFill>
              </a:rPr>
              <a:t> </a:t>
            </a:r>
            <a:r>
              <a:rPr lang="en-US" sz="2000" dirty="0" err="1">
                <a:solidFill>
                  <a:srgbClr val="FF0066"/>
                </a:solidFill>
              </a:rPr>
              <a:t>ilgili</a:t>
            </a:r>
            <a:r>
              <a:rPr lang="en-US" sz="2000" dirty="0">
                <a:solidFill>
                  <a:srgbClr val="FF0066"/>
                </a:solidFill>
              </a:rPr>
              <a:t> her </a:t>
            </a:r>
            <a:r>
              <a:rPr lang="en-US" sz="2000" dirty="0" err="1">
                <a:solidFill>
                  <a:srgbClr val="FF0066"/>
                </a:solidFill>
              </a:rPr>
              <a:t>türlü</a:t>
            </a:r>
            <a:r>
              <a:rPr lang="en-US" sz="2000" dirty="0">
                <a:solidFill>
                  <a:srgbClr val="FF0066"/>
                </a:solidFill>
              </a:rPr>
              <a:t> </a:t>
            </a:r>
            <a:r>
              <a:rPr lang="en-US" sz="2000" dirty="0" err="1">
                <a:solidFill>
                  <a:srgbClr val="FF0066"/>
                </a:solidFill>
              </a:rPr>
              <a:t>yeni</a:t>
            </a:r>
            <a:r>
              <a:rPr lang="en-US" sz="2000" dirty="0">
                <a:solidFill>
                  <a:srgbClr val="FF0066"/>
                </a:solidFill>
              </a:rPr>
              <a:t> </a:t>
            </a:r>
            <a:r>
              <a:rPr lang="en-US" sz="2000" dirty="0" err="1" smtClean="0">
                <a:solidFill>
                  <a:srgbClr val="FF0066"/>
                </a:solidFill>
              </a:rPr>
              <a:t>fikirler</a:t>
            </a:r>
            <a:r>
              <a:rPr lang="en-US" sz="2000" dirty="0" smtClean="0">
                <a:solidFill>
                  <a:srgbClr val="FF0066"/>
                </a:solidFill>
              </a:rPr>
              <a:t>, </a:t>
            </a:r>
            <a:r>
              <a:rPr lang="en-US" sz="2000" dirty="0" err="1">
                <a:solidFill>
                  <a:srgbClr val="FF0066"/>
                </a:solidFill>
              </a:rPr>
              <a:t>hangi</a:t>
            </a:r>
            <a:r>
              <a:rPr lang="en-US" sz="2000" dirty="0">
                <a:solidFill>
                  <a:srgbClr val="FF0066"/>
                </a:solidFill>
              </a:rPr>
              <a:t> e-</a:t>
            </a:r>
            <a:r>
              <a:rPr lang="en-US" sz="2000" dirty="0" err="1">
                <a:solidFill>
                  <a:srgbClr val="FF0066"/>
                </a:solidFill>
              </a:rPr>
              <a:t>içeriğin</a:t>
            </a:r>
            <a:r>
              <a:rPr lang="en-US" sz="2000" dirty="0">
                <a:solidFill>
                  <a:srgbClr val="FF0066"/>
                </a:solidFill>
              </a:rPr>
              <a:t> </a:t>
            </a:r>
            <a:r>
              <a:rPr lang="en-US" sz="2000" dirty="0" err="1">
                <a:solidFill>
                  <a:srgbClr val="FF0066"/>
                </a:solidFill>
              </a:rPr>
              <a:t>hangi</a:t>
            </a:r>
            <a:r>
              <a:rPr lang="en-US" sz="2000" dirty="0">
                <a:solidFill>
                  <a:srgbClr val="FF0066"/>
                </a:solidFill>
              </a:rPr>
              <a:t> </a:t>
            </a:r>
            <a:r>
              <a:rPr lang="en-US" sz="2000" dirty="0" err="1">
                <a:solidFill>
                  <a:srgbClr val="FF0066"/>
                </a:solidFill>
              </a:rPr>
              <a:t>noktada</a:t>
            </a:r>
            <a:r>
              <a:rPr lang="en-US" sz="2000" dirty="0">
                <a:solidFill>
                  <a:srgbClr val="FF0066"/>
                </a:solidFill>
              </a:rPr>
              <a:t> </a:t>
            </a:r>
            <a:r>
              <a:rPr lang="en-US" sz="2000" dirty="0" err="1">
                <a:solidFill>
                  <a:srgbClr val="FF0066"/>
                </a:solidFill>
              </a:rPr>
              <a:t>daha</a:t>
            </a:r>
            <a:r>
              <a:rPr lang="en-US" sz="2000" dirty="0">
                <a:solidFill>
                  <a:srgbClr val="FF0066"/>
                </a:solidFill>
              </a:rPr>
              <a:t> </a:t>
            </a:r>
            <a:r>
              <a:rPr lang="en-US" sz="2000" dirty="0" err="1">
                <a:solidFill>
                  <a:srgbClr val="FF0066"/>
                </a:solidFill>
              </a:rPr>
              <a:t>faydalı</a:t>
            </a:r>
            <a:r>
              <a:rPr lang="en-US" sz="2000" dirty="0">
                <a:solidFill>
                  <a:srgbClr val="FF0066"/>
                </a:solidFill>
              </a:rPr>
              <a:t> </a:t>
            </a:r>
            <a:r>
              <a:rPr lang="en-US" sz="2000" dirty="0" err="1">
                <a:solidFill>
                  <a:srgbClr val="FF0066"/>
                </a:solidFill>
              </a:rPr>
              <a:t>olduğu</a:t>
            </a:r>
            <a:r>
              <a:rPr lang="en-US" sz="2000" dirty="0">
                <a:solidFill>
                  <a:srgbClr val="FF0066"/>
                </a:solidFill>
              </a:rPr>
              <a:t> </a:t>
            </a:r>
            <a:r>
              <a:rPr lang="en-US" sz="2000" dirty="0" err="1">
                <a:solidFill>
                  <a:srgbClr val="FF0066"/>
                </a:solidFill>
              </a:rPr>
              <a:t>konusundaki</a:t>
            </a:r>
            <a:r>
              <a:rPr lang="en-US" sz="2000" dirty="0">
                <a:solidFill>
                  <a:srgbClr val="FF0066"/>
                </a:solidFill>
              </a:rPr>
              <a:t> </a:t>
            </a:r>
            <a:r>
              <a:rPr lang="en-US" sz="2000" dirty="0" err="1" smtClean="0">
                <a:solidFill>
                  <a:srgbClr val="FF0066"/>
                </a:solidFill>
              </a:rPr>
              <a:t>düşünceler</a:t>
            </a:r>
            <a:r>
              <a:rPr lang="en-US" sz="2000" dirty="0" smtClean="0">
                <a:solidFill>
                  <a:srgbClr val="FF0066"/>
                </a:solidFill>
              </a:rPr>
              <a:t> </a:t>
            </a:r>
            <a:r>
              <a:rPr lang="en-US" sz="2000" dirty="0" err="1">
                <a:solidFill>
                  <a:srgbClr val="FF0066"/>
                </a:solidFill>
              </a:rPr>
              <a:t>burada</a:t>
            </a:r>
            <a:r>
              <a:rPr lang="en-US" sz="2000" dirty="0">
                <a:solidFill>
                  <a:srgbClr val="FF0066"/>
                </a:solidFill>
              </a:rPr>
              <a:t> </a:t>
            </a:r>
            <a:r>
              <a:rPr lang="en-US" sz="2000" dirty="0" err="1">
                <a:solidFill>
                  <a:srgbClr val="FF0066"/>
                </a:solidFill>
              </a:rPr>
              <a:t>paylaşabilir</a:t>
            </a:r>
            <a:r>
              <a:rPr lang="en-US" sz="2000" dirty="0">
                <a:solidFill>
                  <a:srgbClr val="FF0066"/>
                </a:solidFill>
              </a:rPr>
              <a:t>; </a:t>
            </a:r>
            <a:r>
              <a:rPr lang="en-US" sz="2000" dirty="0" err="1" smtClean="0">
                <a:solidFill>
                  <a:srgbClr val="FF0066"/>
                </a:solidFill>
              </a:rPr>
              <a:t>meslektaşlar</a:t>
            </a:r>
            <a:r>
              <a:rPr lang="tr-TR" sz="2000" dirty="0" smtClean="0">
                <a:solidFill>
                  <a:srgbClr val="FF0066"/>
                </a:solidFill>
              </a:rPr>
              <a:t> birbirleri ile</a:t>
            </a:r>
            <a:r>
              <a:rPr lang="en-US" sz="2000" dirty="0" smtClean="0">
                <a:solidFill>
                  <a:srgbClr val="FF0066"/>
                </a:solidFill>
              </a:rPr>
              <a:t> </a:t>
            </a:r>
            <a:r>
              <a:rPr lang="en-US" sz="2000" dirty="0" err="1">
                <a:solidFill>
                  <a:srgbClr val="FF0066"/>
                </a:solidFill>
              </a:rPr>
              <a:t>fikir</a:t>
            </a:r>
            <a:r>
              <a:rPr lang="en-US" sz="2000" dirty="0">
                <a:solidFill>
                  <a:srgbClr val="FF0066"/>
                </a:solidFill>
              </a:rPr>
              <a:t> </a:t>
            </a:r>
            <a:r>
              <a:rPr lang="en-US" sz="2000" dirty="0" err="1">
                <a:solidFill>
                  <a:srgbClr val="FF0066"/>
                </a:solidFill>
              </a:rPr>
              <a:t>alışverişi</a:t>
            </a:r>
            <a:r>
              <a:rPr lang="en-US" sz="2000" dirty="0">
                <a:solidFill>
                  <a:srgbClr val="FF0066"/>
                </a:solidFill>
              </a:rPr>
              <a:t> </a:t>
            </a:r>
            <a:r>
              <a:rPr lang="en-US" sz="2000" dirty="0" err="1">
                <a:solidFill>
                  <a:srgbClr val="FF0066"/>
                </a:solidFill>
              </a:rPr>
              <a:t>yaparken</a:t>
            </a:r>
            <a:r>
              <a:rPr lang="en-US" sz="2000" dirty="0">
                <a:solidFill>
                  <a:srgbClr val="FF0066"/>
                </a:solidFill>
              </a:rPr>
              <a:t> </a:t>
            </a:r>
            <a:r>
              <a:rPr lang="en-US" sz="2000" dirty="0" err="1">
                <a:solidFill>
                  <a:srgbClr val="FF0066"/>
                </a:solidFill>
              </a:rPr>
              <a:t>diğer</a:t>
            </a:r>
            <a:r>
              <a:rPr lang="en-US" sz="2000" dirty="0">
                <a:solidFill>
                  <a:srgbClr val="FF0066"/>
                </a:solidFill>
              </a:rPr>
              <a:t> </a:t>
            </a:r>
            <a:r>
              <a:rPr lang="en-US" sz="2000" dirty="0" err="1">
                <a:solidFill>
                  <a:srgbClr val="FF0066"/>
                </a:solidFill>
              </a:rPr>
              <a:t>öğretmenlerin</a:t>
            </a:r>
            <a:r>
              <a:rPr lang="en-US" sz="2000" dirty="0">
                <a:solidFill>
                  <a:srgbClr val="FF0066"/>
                </a:solidFill>
              </a:rPr>
              <a:t> </a:t>
            </a:r>
            <a:r>
              <a:rPr lang="en-US" sz="2000" dirty="0" err="1">
                <a:solidFill>
                  <a:srgbClr val="FF0066"/>
                </a:solidFill>
              </a:rPr>
              <a:t>nelerden</a:t>
            </a:r>
            <a:r>
              <a:rPr lang="en-US" sz="2000" dirty="0">
                <a:solidFill>
                  <a:srgbClr val="FF0066"/>
                </a:solidFill>
              </a:rPr>
              <a:t> </a:t>
            </a:r>
            <a:r>
              <a:rPr lang="en-US" sz="2000" dirty="0" err="1">
                <a:solidFill>
                  <a:srgbClr val="FF0066"/>
                </a:solidFill>
              </a:rPr>
              <a:t>nasıl</a:t>
            </a:r>
            <a:r>
              <a:rPr lang="en-US" sz="2000" dirty="0">
                <a:solidFill>
                  <a:srgbClr val="FF0066"/>
                </a:solidFill>
              </a:rPr>
              <a:t> </a:t>
            </a:r>
            <a:r>
              <a:rPr lang="en-US" sz="2000" dirty="0" err="1">
                <a:solidFill>
                  <a:srgbClr val="FF0066"/>
                </a:solidFill>
              </a:rPr>
              <a:t>faydalandığını</a:t>
            </a:r>
            <a:r>
              <a:rPr lang="en-US" sz="2000" dirty="0">
                <a:solidFill>
                  <a:srgbClr val="FF0066"/>
                </a:solidFill>
              </a:rPr>
              <a:t> da </a:t>
            </a:r>
            <a:r>
              <a:rPr lang="tr-TR" sz="2000" dirty="0" smtClean="0">
                <a:solidFill>
                  <a:srgbClr val="FF0066"/>
                </a:solidFill>
              </a:rPr>
              <a:t>öğrenilebilecektir.</a:t>
            </a:r>
            <a:endParaRPr lang="tr-TR" sz="2000" dirty="0">
              <a:solidFill>
                <a:srgbClr val="FF0066"/>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1440" y="1712012"/>
            <a:ext cx="4754616" cy="47487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4793952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5292080" y="1340768"/>
            <a:ext cx="3528392" cy="4708981"/>
          </a:xfrm>
          <a:prstGeom prst="rect">
            <a:avLst/>
          </a:prstGeom>
        </p:spPr>
        <p:txBody>
          <a:bodyPr wrap="square">
            <a:spAutoFit/>
          </a:bodyPr>
          <a:lstStyle/>
          <a:p>
            <a:pPr fontAlgn="ctr">
              <a:lnSpc>
                <a:spcPct val="150000"/>
              </a:lnSpc>
            </a:pPr>
            <a:r>
              <a:rPr lang="tr-TR" sz="2000" dirty="0">
                <a:solidFill>
                  <a:srgbClr val="FF0066"/>
                </a:solidFill>
              </a:rPr>
              <a:t>Öğretmen ve öğrencilerimiz için sunduğumuz bulut depolama platformudur. </a:t>
            </a:r>
          </a:p>
          <a:p>
            <a:pPr fontAlgn="ctr">
              <a:lnSpc>
                <a:spcPct val="150000"/>
              </a:lnSpc>
            </a:pPr>
            <a:r>
              <a:rPr lang="en-US" sz="2000" dirty="0" smtClean="0">
                <a:solidFill>
                  <a:srgbClr val="FF0066"/>
                </a:solidFill>
              </a:rPr>
              <a:t>EBA </a:t>
            </a:r>
            <a:r>
              <a:rPr lang="en-US" sz="2000" dirty="0" err="1">
                <a:solidFill>
                  <a:srgbClr val="FF0066"/>
                </a:solidFill>
              </a:rPr>
              <a:t>Dosya</a:t>
            </a:r>
            <a:r>
              <a:rPr lang="en-US" sz="2000" dirty="0">
                <a:solidFill>
                  <a:srgbClr val="FF0066"/>
                </a:solidFill>
              </a:rPr>
              <a:t>; öğretmen ve </a:t>
            </a:r>
            <a:r>
              <a:rPr lang="en-US" sz="2000" dirty="0" err="1">
                <a:solidFill>
                  <a:srgbClr val="FF0066"/>
                </a:solidFill>
              </a:rPr>
              <a:t>öğrencilerin</a:t>
            </a:r>
            <a:r>
              <a:rPr lang="en-US" sz="2000" dirty="0">
                <a:solidFill>
                  <a:srgbClr val="FF0066"/>
                </a:solidFill>
              </a:rPr>
              <a:t> </a:t>
            </a:r>
            <a:r>
              <a:rPr lang="en-US" sz="2000" dirty="0" err="1">
                <a:solidFill>
                  <a:srgbClr val="FF0066"/>
                </a:solidFill>
              </a:rPr>
              <a:t>sunum</a:t>
            </a:r>
            <a:r>
              <a:rPr lang="en-US" sz="2000" dirty="0">
                <a:solidFill>
                  <a:srgbClr val="FF0066"/>
                </a:solidFill>
              </a:rPr>
              <a:t>, </a:t>
            </a:r>
            <a:r>
              <a:rPr lang="en-US" sz="2000" dirty="0" err="1">
                <a:solidFill>
                  <a:srgbClr val="FF0066"/>
                </a:solidFill>
              </a:rPr>
              <a:t>döküman</a:t>
            </a:r>
            <a:r>
              <a:rPr lang="en-US" sz="2000" dirty="0">
                <a:solidFill>
                  <a:srgbClr val="FF0066"/>
                </a:solidFill>
              </a:rPr>
              <a:t>, </a:t>
            </a:r>
            <a:r>
              <a:rPr lang="en-US" sz="2000" dirty="0" err="1">
                <a:solidFill>
                  <a:srgbClr val="FF0066"/>
                </a:solidFill>
              </a:rPr>
              <a:t>görsel</a:t>
            </a:r>
            <a:r>
              <a:rPr lang="en-US" sz="2000" dirty="0">
                <a:solidFill>
                  <a:srgbClr val="FF0066"/>
                </a:solidFill>
              </a:rPr>
              <a:t>, </a:t>
            </a:r>
            <a:r>
              <a:rPr lang="en-US" sz="2000" dirty="0" err="1">
                <a:solidFill>
                  <a:srgbClr val="FF0066"/>
                </a:solidFill>
              </a:rPr>
              <a:t>ses</a:t>
            </a:r>
            <a:r>
              <a:rPr lang="en-US" sz="2000" dirty="0">
                <a:solidFill>
                  <a:srgbClr val="FF0066"/>
                </a:solidFill>
              </a:rPr>
              <a:t>, video, ... </a:t>
            </a:r>
            <a:r>
              <a:rPr lang="en-US" sz="2000" dirty="0" err="1">
                <a:solidFill>
                  <a:srgbClr val="FF0066"/>
                </a:solidFill>
              </a:rPr>
              <a:t>gibi</a:t>
            </a:r>
            <a:r>
              <a:rPr lang="en-US" sz="2000" dirty="0">
                <a:solidFill>
                  <a:srgbClr val="FF0066"/>
                </a:solidFill>
              </a:rPr>
              <a:t> </a:t>
            </a:r>
            <a:r>
              <a:rPr lang="en-US" sz="2000" dirty="0" err="1">
                <a:solidFill>
                  <a:srgbClr val="FF0066"/>
                </a:solidFill>
              </a:rPr>
              <a:t>dosyalarını</a:t>
            </a:r>
            <a:r>
              <a:rPr lang="en-US" sz="2000" dirty="0">
                <a:solidFill>
                  <a:srgbClr val="FF0066"/>
                </a:solidFill>
              </a:rPr>
              <a:t> </a:t>
            </a:r>
            <a:r>
              <a:rPr lang="en-US" sz="2000" dirty="0" err="1">
                <a:solidFill>
                  <a:srgbClr val="FF0066"/>
                </a:solidFill>
              </a:rPr>
              <a:t>saklayabilecekleri</a:t>
            </a:r>
            <a:r>
              <a:rPr lang="en-US" sz="2000" dirty="0">
                <a:solidFill>
                  <a:srgbClr val="FF0066"/>
                </a:solidFill>
              </a:rPr>
              <a:t> ve </a:t>
            </a:r>
            <a:r>
              <a:rPr lang="en-US" sz="2000" dirty="0" err="1">
                <a:solidFill>
                  <a:srgbClr val="FF0066"/>
                </a:solidFill>
              </a:rPr>
              <a:t>birbirleri</a:t>
            </a:r>
            <a:r>
              <a:rPr lang="en-US" sz="2000" dirty="0">
                <a:solidFill>
                  <a:srgbClr val="FF0066"/>
                </a:solidFill>
              </a:rPr>
              <a:t> </a:t>
            </a:r>
            <a:r>
              <a:rPr lang="en-US" sz="2000" dirty="0" err="1">
                <a:solidFill>
                  <a:srgbClr val="FF0066"/>
                </a:solidFill>
              </a:rPr>
              <a:t>ile</a:t>
            </a:r>
            <a:r>
              <a:rPr lang="en-US" sz="2000" dirty="0">
                <a:solidFill>
                  <a:srgbClr val="FF0066"/>
                </a:solidFill>
              </a:rPr>
              <a:t> </a:t>
            </a:r>
            <a:r>
              <a:rPr lang="en-US" sz="2000" dirty="0" err="1">
                <a:solidFill>
                  <a:srgbClr val="FF0066"/>
                </a:solidFill>
              </a:rPr>
              <a:t>paylaşılabilecekleri</a:t>
            </a:r>
            <a:r>
              <a:rPr lang="en-US" sz="2000" dirty="0">
                <a:solidFill>
                  <a:srgbClr val="FF0066"/>
                </a:solidFill>
              </a:rPr>
              <a:t> </a:t>
            </a:r>
            <a:r>
              <a:rPr lang="en-US" sz="2000" dirty="0" err="1">
                <a:solidFill>
                  <a:srgbClr val="FF0066"/>
                </a:solidFill>
              </a:rPr>
              <a:t>bir</a:t>
            </a:r>
            <a:r>
              <a:rPr lang="en-US" sz="2000" dirty="0">
                <a:solidFill>
                  <a:srgbClr val="FF0066"/>
                </a:solidFill>
              </a:rPr>
              <a:t> </a:t>
            </a:r>
            <a:r>
              <a:rPr lang="en-US" sz="2000" dirty="0" err="1">
                <a:solidFill>
                  <a:srgbClr val="FF0066"/>
                </a:solidFill>
              </a:rPr>
              <a:t>uygulamadır</a:t>
            </a:r>
            <a:r>
              <a:rPr lang="en-US" sz="2000" dirty="0" smtClean="0">
                <a:solidFill>
                  <a:srgbClr val="FF0066"/>
                </a:solidFill>
              </a:rPr>
              <a:t>.</a:t>
            </a:r>
            <a:endParaRPr lang="en-US" sz="2000" dirty="0">
              <a:solidFill>
                <a:srgbClr val="FF0066"/>
              </a:solidFill>
            </a:endParaRPr>
          </a:p>
        </p:txBody>
      </p:sp>
      <p:sp>
        <p:nvSpPr>
          <p:cNvPr id="6" name="Unvan 1">
            <a:hlinkClick r:id="rId2"/>
          </p:cNvPr>
          <p:cNvSpPr txBox="1">
            <a:spLocks/>
          </p:cNvSpPr>
          <p:nvPr/>
        </p:nvSpPr>
        <p:spPr>
          <a:xfrm>
            <a:off x="593482" y="957421"/>
            <a:ext cx="2924826" cy="5254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600" b="1" dirty="0" smtClean="0">
                <a:solidFill>
                  <a:schemeClr val="tx2"/>
                </a:solidFill>
              </a:rPr>
              <a:t>EBA Dosya </a:t>
            </a:r>
            <a:endParaRPr lang="en-US" sz="3600" b="1" dirty="0">
              <a:solidFill>
                <a:schemeClr val="tx2"/>
              </a:solidFill>
            </a:endParaRPr>
          </a:p>
        </p:txBody>
      </p:sp>
      <p:pic>
        <p:nvPicPr>
          <p:cNvPr id="3" name="Resim 2" descr="Ekran Kırpma"/>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5827" y="1628800"/>
            <a:ext cx="4282198" cy="3816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28955844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hlinkClick r:id="rId2"/>
          </p:cNvPr>
          <p:cNvSpPr txBox="1">
            <a:spLocks/>
          </p:cNvSpPr>
          <p:nvPr/>
        </p:nvSpPr>
        <p:spPr>
          <a:xfrm>
            <a:off x="984920" y="836712"/>
            <a:ext cx="2924826" cy="5254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600" b="1" dirty="0" smtClean="0">
                <a:solidFill>
                  <a:schemeClr val="tx2"/>
                </a:solidFill>
              </a:rPr>
              <a:t>EBA Kurs </a:t>
            </a:r>
            <a:endParaRPr lang="en-US" sz="3600" b="1" dirty="0">
              <a:solidFill>
                <a:schemeClr val="tx2"/>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84920" y="1544158"/>
            <a:ext cx="6552728" cy="4867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85545905"/>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628799"/>
            <a:ext cx="7632848" cy="830997"/>
          </a:xfrm>
          <a:prstGeom prst="rect">
            <a:avLst/>
          </a:prstGeom>
        </p:spPr>
        <p:txBody>
          <a:bodyPr wrap="square">
            <a:spAutoFit/>
          </a:bodyPr>
          <a:lstStyle/>
          <a:p>
            <a:r>
              <a:rPr lang="tr-TR" sz="2400" dirty="0" smtClean="0">
                <a:solidFill>
                  <a:srgbClr val="FF0066"/>
                </a:solidFill>
              </a:rPr>
              <a:t>Yapılan </a:t>
            </a:r>
            <a:r>
              <a:rPr lang="tr-TR" sz="2400" dirty="0">
                <a:solidFill>
                  <a:srgbClr val="FF0066"/>
                </a:solidFill>
              </a:rPr>
              <a:t>her türlü etkinlik ya da haber değeri taşıyan </a:t>
            </a:r>
            <a:r>
              <a:rPr lang="tr-TR" sz="2400" dirty="0" smtClean="0">
                <a:solidFill>
                  <a:srgbClr val="FF0066"/>
                </a:solidFill>
              </a:rPr>
              <a:t>faaliyet onaydan geçtikten sonra </a:t>
            </a:r>
            <a:r>
              <a:rPr lang="tr-TR" sz="2400" dirty="0">
                <a:solidFill>
                  <a:srgbClr val="FF0066"/>
                </a:solidFill>
              </a:rPr>
              <a:t>buraya </a:t>
            </a:r>
            <a:r>
              <a:rPr lang="tr-TR" sz="2400" dirty="0" smtClean="0">
                <a:solidFill>
                  <a:srgbClr val="FF0066"/>
                </a:solidFill>
              </a:rPr>
              <a:t>eklenir. </a:t>
            </a:r>
            <a:endParaRPr lang="tr-TR" sz="2400" dirty="0">
              <a:solidFill>
                <a:srgbClr val="FF0066"/>
              </a:solidFill>
            </a:endParaRPr>
          </a:p>
        </p:txBody>
      </p:sp>
      <p:sp>
        <p:nvSpPr>
          <p:cNvPr id="3" name="Dikdörtgen 2">
            <a:hlinkClick r:id="rId2"/>
          </p:cNvPr>
          <p:cNvSpPr/>
          <p:nvPr/>
        </p:nvSpPr>
        <p:spPr>
          <a:xfrm>
            <a:off x="735376" y="908720"/>
            <a:ext cx="3090911" cy="646331"/>
          </a:xfrm>
          <a:prstGeom prst="rect">
            <a:avLst/>
          </a:prstGeom>
        </p:spPr>
        <p:txBody>
          <a:bodyPr wrap="none">
            <a:spAutoFit/>
          </a:bodyPr>
          <a:lstStyle/>
          <a:p>
            <a:r>
              <a:rPr lang="tr-TR" sz="3600" b="1" dirty="0">
                <a:solidFill>
                  <a:schemeClr val="tx2"/>
                </a:solidFill>
                <a:latin typeface="+mj-lt"/>
              </a:rPr>
              <a:t>Haber Modülü:</a:t>
            </a:r>
            <a:endParaRPr lang="tr-TR" sz="3600" dirty="0">
              <a:solidFill>
                <a:schemeClr val="tx2"/>
              </a:solidFill>
              <a:latin typeface="+mj-lt"/>
            </a:endParaRPr>
          </a:p>
        </p:txBody>
      </p:sp>
      <p:pic>
        <p:nvPicPr>
          <p:cNvPr id="1026" name="Picture 2" descr="C:\Users\betul\Desktop\Adsız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9996" y="2509565"/>
            <a:ext cx="8042672" cy="40877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935248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852704"/>
          </a:xfrm>
        </p:spPr>
        <p:txBody>
          <a:bodyPr>
            <a:normAutofit/>
          </a:bodyPr>
          <a:lstStyle/>
          <a:p>
            <a:r>
              <a:rPr lang="tr-TR" sz="3600" b="1" dirty="0" smtClean="0"/>
              <a:t>   EBA </a:t>
            </a:r>
            <a:r>
              <a:rPr lang="tr-TR" sz="3600" b="1" dirty="0" smtClean="0">
                <a:solidFill>
                  <a:schemeClr val="tx2">
                    <a:lumMod val="75000"/>
                  </a:schemeClr>
                </a:solidFill>
              </a:rPr>
              <a:t>Nedir</a:t>
            </a:r>
            <a:r>
              <a:rPr lang="tr-TR" sz="3600" b="1" dirty="0" smtClean="0"/>
              <a:t>?</a:t>
            </a:r>
            <a:endParaRPr lang="tr-TR" sz="3600" b="1" dirty="0"/>
          </a:p>
        </p:txBody>
      </p:sp>
      <p:sp>
        <p:nvSpPr>
          <p:cNvPr id="3" name="İçerik Yer Tutucusu 2"/>
          <p:cNvSpPr>
            <a:spLocks noGrp="1"/>
          </p:cNvSpPr>
          <p:nvPr>
            <p:ph idx="1"/>
          </p:nvPr>
        </p:nvSpPr>
        <p:spPr>
          <a:xfrm>
            <a:off x="457200" y="1700808"/>
            <a:ext cx="4402832" cy="4623792"/>
          </a:xfrm>
        </p:spPr>
        <p:txBody>
          <a:bodyPr>
            <a:normAutofit fontScale="85000" lnSpcReduction="20000"/>
          </a:bodyPr>
          <a:lstStyle/>
          <a:p>
            <a:pPr>
              <a:lnSpc>
                <a:spcPct val="150000"/>
              </a:lnSpc>
            </a:pPr>
            <a:r>
              <a:rPr lang="tr-TR" sz="2400" dirty="0">
                <a:solidFill>
                  <a:srgbClr val="FF0066"/>
                </a:solidFill>
              </a:rPr>
              <a:t>Eğitim-öğretim sürecinde bilişim teknolojisi donanımlarını kullanarak etkin materyaller kullanmanız amacıyla Yenilik ve Eğitim Teknolojileri Genel Müdürlüğü tarafından tasarlanan Eğitim Bilişim Ağı (EBA) sınıf seviyelerine uygun, güvenilir ve incelemeden geçmiş doğru e-içerikleri bulabileceğiniz sosyal bir platformdur</a:t>
            </a:r>
            <a:r>
              <a:rPr lang="tr-TR" sz="2400" dirty="0" smtClean="0">
                <a:solidFill>
                  <a:srgbClr val="FF0066"/>
                </a:solidFill>
              </a:rPr>
              <a:t>.</a:t>
            </a:r>
            <a:endParaRPr lang="tr-TR" dirty="0">
              <a:solidFill>
                <a:srgbClr val="FF0066"/>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1916832"/>
            <a:ext cx="396044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5068205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683568" y="908720"/>
            <a:ext cx="3561296" cy="646331"/>
          </a:xfrm>
          <a:prstGeom prst="rect">
            <a:avLst/>
          </a:prstGeom>
        </p:spPr>
        <p:txBody>
          <a:bodyPr wrap="none">
            <a:spAutoFit/>
          </a:bodyPr>
          <a:lstStyle/>
          <a:p>
            <a:r>
              <a:rPr lang="tr-TR" sz="3600" b="1" dirty="0" smtClean="0">
                <a:solidFill>
                  <a:schemeClr val="tx2"/>
                </a:solidFill>
              </a:rPr>
              <a:t>Arama </a:t>
            </a:r>
            <a:r>
              <a:rPr lang="tr-TR" sz="3600" b="1" dirty="0">
                <a:solidFill>
                  <a:schemeClr val="tx2"/>
                </a:solidFill>
              </a:rPr>
              <a:t>M</a:t>
            </a:r>
            <a:r>
              <a:rPr lang="tr-TR" sz="3600" b="1" dirty="0" smtClean="0">
                <a:solidFill>
                  <a:schemeClr val="tx2"/>
                </a:solidFill>
              </a:rPr>
              <a:t>odülü:</a:t>
            </a:r>
            <a:endParaRPr lang="tr-TR" sz="3600" dirty="0">
              <a:solidFill>
                <a:schemeClr val="tx2"/>
              </a:solidFill>
            </a:endParaRPr>
          </a:p>
        </p:txBody>
      </p:sp>
      <p:sp>
        <p:nvSpPr>
          <p:cNvPr id="3" name="Metin kutusu 2"/>
          <p:cNvSpPr txBox="1"/>
          <p:nvPr/>
        </p:nvSpPr>
        <p:spPr>
          <a:xfrm>
            <a:off x="5580112" y="1700808"/>
            <a:ext cx="3147058" cy="3785652"/>
          </a:xfrm>
          <a:prstGeom prst="rect">
            <a:avLst/>
          </a:prstGeom>
          <a:noFill/>
        </p:spPr>
        <p:txBody>
          <a:bodyPr wrap="square" rtlCol="0">
            <a:spAutoFit/>
          </a:bodyPr>
          <a:lstStyle/>
          <a:p>
            <a:pPr>
              <a:lnSpc>
                <a:spcPct val="150000"/>
              </a:lnSpc>
            </a:pPr>
            <a:r>
              <a:rPr lang="tr-TR" sz="2000" dirty="0" smtClean="0">
                <a:solidFill>
                  <a:srgbClr val="FF0066"/>
                </a:solidFill>
              </a:rPr>
              <a:t>EBA Portal da herhangi bir konuya ve/veya bilgiye dair haber, e-içerik, e-dergi,</a:t>
            </a:r>
          </a:p>
          <a:p>
            <a:pPr>
              <a:lnSpc>
                <a:spcPct val="150000"/>
              </a:lnSpc>
            </a:pPr>
            <a:r>
              <a:rPr lang="tr-TR" sz="2000" dirty="0" smtClean="0">
                <a:solidFill>
                  <a:srgbClr val="FF0066"/>
                </a:solidFill>
              </a:rPr>
              <a:t>e-kitap, video, ses, görsel ve herhangi bir konu ile ilgili verilen bilgilere ulaşabilmek için Arama Modülü geliştirilmiştir.</a:t>
            </a:r>
            <a:endParaRPr lang="tr-TR" sz="2000" dirty="0">
              <a:solidFill>
                <a:srgbClr val="FF0066"/>
              </a:solidFill>
            </a:endParaRPr>
          </a:p>
        </p:txBody>
      </p:sp>
      <p:pic>
        <p:nvPicPr>
          <p:cNvPr id="4" name="Resim 3" descr="Ekran Kırpma"/>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3568" y="1700809"/>
            <a:ext cx="4403118" cy="4680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39053053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323528" y="1617766"/>
            <a:ext cx="5356558" cy="4464496"/>
          </a:xfrm>
          <a:prstGeom prst="rect">
            <a:avLst/>
          </a:prstGeom>
          <a:ln>
            <a:noFill/>
          </a:ln>
          <a:effectLst>
            <a:outerShdw blurRad="292100" dist="139700" dir="2700000" algn="tl" rotWithShape="0">
              <a:srgbClr val="333333">
                <a:alpha val="65000"/>
              </a:srgbClr>
            </a:outerShdw>
          </a:effectLst>
        </p:spPr>
      </p:pic>
      <p:sp>
        <p:nvSpPr>
          <p:cNvPr id="4" name="Dikdörtgen 3"/>
          <p:cNvSpPr/>
          <p:nvPr/>
        </p:nvSpPr>
        <p:spPr>
          <a:xfrm>
            <a:off x="6012159" y="1344963"/>
            <a:ext cx="2706537" cy="5493812"/>
          </a:xfrm>
          <a:prstGeom prst="rect">
            <a:avLst/>
          </a:prstGeom>
        </p:spPr>
        <p:txBody>
          <a:bodyPr wrap="square">
            <a:spAutoFit/>
          </a:bodyPr>
          <a:lstStyle/>
          <a:p>
            <a:pPr fontAlgn="ctr">
              <a:lnSpc>
                <a:spcPct val="150000"/>
              </a:lnSpc>
            </a:pPr>
            <a:r>
              <a:rPr lang="tr-TR" dirty="0">
                <a:solidFill>
                  <a:srgbClr val="FF0066"/>
                </a:solidFill>
              </a:rPr>
              <a:t>UZEM, EBA portal alt yapısını kullanan internet tabanlı bir uzaktan eğitim sistemidir.</a:t>
            </a:r>
            <a:r>
              <a:rPr lang="en-US" dirty="0">
                <a:solidFill>
                  <a:srgbClr val="FF0066"/>
                </a:solidFill>
              </a:rPr>
              <a:t> </a:t>
            </a:r>
            <a:r>
              <a:rPr lang="tr-TR" dirty="0" smtClean="0">
                <a:solidFill>
                  <a:srgbClr val="FF0066"/>
                </a:solidFill>
              </a:rPr>
              <a:t>Ö</a:t>
            </a:r>
            <a:r>
              <a:rPr lang="en-US" dirty="0" err="1" smtClean="0">
                <a:solidFill>
                  <a:srgbClr val="FF0066"/>
                </a:solidFill>
              </a:rPr>
              <a:t>ğretmenlere</a:t>
            </a:r>
            <a:r>
              <a:rPr lang="en-US" dirty="0" smtClean="0">
                <a:solidFill>
                  <a:srgbClr val="FF0066"/>
                </a:solidFill>
              </a:rPr>
              <a:t> </a:t>
            </a:r>
            <a:r>
              <a:rPr lang="en-US" dirty="0" err="1">
                <a:solidFill>
                  <a:srgbClr val="FF0066"/>
                </a:solidFill>
              </a:rPr>
              <a:t>hayatları</a:t>
            </a:r>
            <a:r>
              <a:rPr lang="en-US" dirty="0">
                <a:solidFill>
                  <a:srgbClr val="FF0066"/>
                </a:solidFill>
              </a:rPr>
              <a:t> </a:t>
            </a:r>
            <a:r>
              <a:rPr lang="en-US" dirty="0" err="1">
                <a:solidFill>
                  <a:srgbClr val="FF0066"/>
                </a:solidFill>
              </a:rPr>
              <a:t>boyunca</a:t>
            </a:r>
            <a:r>
              <a:rPr lang="en-US" dirty="0">
                <a:solidFill>
                  <a:srgbClr val="FF0066"/>
                </a:solidFill>
              </a:rPr>
              <a:t> e-</a:t>
            </a:r>
            <a:r>
              <a:rPr lang="en-US" dirty="0" err="1">
                <a:solidFill>
                  <a:srgbClr val="FF0066"/>
                </a:solidFill>
              </a:rPr>
              <a:t>öğrenme</a:t>
            </a:r>
            <a:r>
              <a:rPr lang="en-US" dirty="0">
                <a:solidFill>
                  <a:srgbClr val="FF0066"/>
                </a:solidFill>
              </a:rPr>
              <a:t> </a:t>
            </a:r>
            <a:r>
              <a:rPr lang="en-US" dirty="0" err="1">
                <a:solidFill>
                  <a:srgbClr val="FF0066"/>
                </a:solidFill>
              </a:rPr>
              <a:t>olanağı</a:t>
            </a:r>
            <a:r>
              <a:rPr lang="en-US" dirty="0">
                <a:solidFill>
                  <a:srgbClr val="FF0066"/>
                </a:solidFill>
              </a:rPr>
              <a:t> </a:t>
            </a:r>
            <a:r>
              <a:rPr lang="en-US" dirty="0" err="1">
                <a:solidFill>
                  <a:srgbClr val="FF0066"/>
                </a:solidFill>
              </a:rPr>
              <a:t>sunmak</a:t>
            </a:r>
            <a:r>
              <a:rPr lang="en-US" dirty="0">
                <a:solidFill>
                  <a:srgbClr val="FF0066"/>
                </a:solidFill>
              </a:rPr>
              <a:t> </a:t>
            </a:r>
            <a:r>
              <a:rPr lang="en-US" dirty="0" err="1">
                <a:solidFill>
                  <a:srgbClr val="FF0066"/>
                </a:solidFill>
              </a:rPr>
              <a:t>üzere</a:t>
            </a:r>
            <a:r>
              <a:rPr lang="en-US" dirty="0">
                <a:solidFill>
                  <a:srgbClr val="FF0066"/>
                </a:solidFill>
              </a:rPr>
              <a:t> </a:t>
            </a:r>
            <a:r>
              <a:rPr lang="en-US" dirty="0" err="1">
                <a:solidFill>
                  <a:srgbClr val="FF0066"/>
                </a:solidFill>
              </a:rPr>
              <a:t>tasarlanmış</a:t>
            </a:r>
            <a:r>
              <a:rPr lang="en-US" dirty="0">
                <a:solidFill>
                  <a:srgbClr val="FF0066"/>
                </a:solidFill>
              </a:rPr>
              <a:t> </a:t>
            </a:r>
            <a:r>
              <a:rPr lang="en-US" dirty="0" err="1">
                <a:solidFill>
                  <a:srgbClr val="FF0066"/>
                </a:solidFill>
              </a:rPr>
              <a:t>bir</a:t>
            </a:r>
            <a:r>
              <a:rPr lang="en-US" dirty="0">
                <a:solidFill>
                  <a:srgbClr val="FF0066"/>
                </a:solidFill>
              </a:rPr>
              <a:t> </a:t>
            </a:r>
            <a:r>
              <a:rPr lang="en-US" dirty="0" err="1">
                <a:solidFill>
                  <a:srgbClr val="FF0066"/>
                </a:solidFill>
              </a:rPr>
              <a:t>proje</a:t>
            </a:r>
            <a:r>
              <a:rPr lang="tr-TR" dirty="0">
                <a:solidFill>
                  <a:srgbClr val="FF0066"/>
                </a:solidFill>
              </a:rPr>
              <a:t> olup </a:t>
            </a:r>
            <a:r>
              <a:rPr lang="en-US" dirty="0">
                <a:solidFill>
                  <a:srgbClr val="FF0066"/>
                </a:solidFill>
              </a:rPr>
              <a:t> </a:t>
            </a:r>
            <a:r>
              <a:rPr lang="en-US" b="1" dirty="0" err="1">
                <a:solidFill>
                  <a:srgbClr val="FF0066"/>
                </a:solidFill>
              </a:rPr>
              <a:t>Yeğitek</a:t>
            </a:r>
            <a:r>
              <a:rPr lang="en-US" b="1" dirty="0">
                <a:solidFill>
                  <a:srgbClr val="FF0066"/>
                </a:solidFill>
              </a:rPr>
              <a:t> TV </a:t>
            </a:r>
            <a:r>
              <a:rPr lang="en-US" dirty="0" err="1">
                <a:solidFill>
                  <a:srgbClr val="FF0066"/>
                </a:solidFill>
              </a:rPr>
              <a:t>stüdyolarından</a:t>
            </a:r>
            <a:r>
              <a:rPr lang="en-US" dirty="0">
                <a:solidFill>
                  <a:srgbClr val="FF0066"/>
                </a:solidFill>
              </a:rPr>
              <a:t> </a:t>
            </a:r>
            <a:r>
              <a:rPr lang="en-US" dirty="0" err="1">
                <a:solidFill>
                  <a:srgbClr val="FF0066"/>
                </a:solidFill>
              </a:rPr>
              <a:t>canlı</a:t>
            </a:r>
            <a:r>
              <a:rPr lang="en-US" dirty="0">
                <a:solidFill>
                  <a:srgbClr val="FF0066"/>
                </a:solidFill>
              </a:rPr>
              <a:t> </a:t>
            </a:r>
            <a:r>
              <a:rPr lang="en-US" dirty="0" err="1">
                <a:solidFill>
                  <a:srgbClr val="FF0066"/>
                </a:solidFill>
              </a:rPr>
              <a:t>yayınlar</a:t>
            </a:r>
            <a:r>
              <a:rPr lang="en-US" dirty="0">
                <a:solidFill>
                  <a:srgbClr val="FF0066"/>
                </a:solidFill>
              </a:rPr>
              <a:t> </a:t>
            </a:r>
            <a:r>
              <a:rPr lang="en-US" dirty="0" err="1">
                <a:solidFill>
                  <a:srgbClr val="FF0066"/>
                </a:solidFill>
              </a:rPr>
              <a:t>ile</a:t>
            </a:r>
            <a:r>
              <a:rPr lang="en-US" dirty="0">
                <a:solidFill>
                  <a:srgbClr val="FF0066"/>
                </a:solidFill>
              </a:rPr>
              <a:t> </a:t>
            </a:r>
            <a:r>
              <a:rPr lang="en-US" dirty="0" err="1">
                <a:solidFill>
                  <a:srgbClr val="FF0066"/>
                </a:solidFill>
              </a:rPr>
              <a:t>öğretmenlere</a:t>
            </a:r>
            <a:r>
              <a:rPr lang="en-US" dirty="0">
                <a:solidFill>
                  <a:srgbClr val="FF0066"/>
                </a:solidFill>
              </a:rPr>
              <a:t> </a:t>
            </a:r>
            <a:r>
              <a:rPr lang="en-US" dirty="0" err="1">
                <a:solidFill>
                  <a:srgbClr val="FF0066"/>
                </a:solidFill>
              </a:rPr>
              <a:t>eğitimler</a:t>
            </a:r>
            <a:r>
              <a:rPr lang="en-US" dirty="0">
                <a:solidFill>
                  <a:srgbClr val="FF0066"/>
                </a:solidFill>
              </a:rPr>
              <a:t> </a:t>
            </a:r>
            <a:r>
              <a:rPr lang="en-US" dirty="0" err="1">
                <a:solidFill>
                  <a:srgbClr val="FF0066"/>
                </a:solidFill>
              </a:rPr>
              <a:t>verilmektedir</a:t>
            </a:r>
            <a:r>
              <a:rPr lang="en-US" dirty="0">
                <a:solidFill>
                  <a:srgbClr val="FF0066"/>
                </a:solidFill>
              </a:rPr>
              <a:t/>
            </a:r>
            <a:br>
              <a:rPr lang="en-US" dirty="0">
                <a:solidFill>
                  <a:srgbClr val="FF0066"/>
                </a:solidFill>
              </a:rPr>
            </a:br>
            <a:endParaRPr lang="en-US" dirty="0">
              <a:solidFill>
                <a:srgbClr val="FF0066"/>
              </a:solidFill>
              <a:latin typeface="Arial" panose="020B0604020202020204" pitchFamily="34" charset="0"/>
              <a:cs typeface="Arial" panose="020B0604020202020204" pitchFamily="34" charset="0"/>
            </a:endParaRPr>
          </a:p>
        </p:txBody>
      </p:sp>
      <p:sp>
        <p:nvSpPr>
          <p:cNvPr id="6" name="Unvan 1">
            <a:hlinkClick r:id="rId3"/>
          </p:cNvPr>
          <p:cNvSpPr txBox="1">
            <a:spLocks/>
          </p:cNvSpPr>
          <p:nvPr/>
        </p:nvSpPr>
        <p:spPr>
          <a:xfrm>
            <a:off x="784532" y="923895"/>
            <a:ext cx="2924826" cy="5254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600" b="1" dirty="0" smtClean="0">
                <a:solidFill>
                  <a:schemeClr val="tx2"/>
                </a:solidFill>
              </a:rPr>
              <a:t>EBA UZEM </a:t>
            </a:r>
            <a:endParaRPr lang="en-US" sz="3600" b="1" dirty="0">
              <a:solidFill>
                <a:schemeClr val="tx2"/>
              </a:solidFill>
            </a:endParaRPr>
          </a:p>
        </p:txBody>
      </p:sp>
    </p:spTree>
    <p:extLst>
      <p:ext uri="{BB962C8B-B14F-4D97-AF65-F5344CB8AC3E}">
        <p14:creationId xmlns="" xmlns:p14="http://schemas.microsoft.com/office/powerpoint/2010/main" val="305327104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704088"/>
            <a:ext cx="7787208" cy="1143000"/>
          </a:xfrm>
        </p:spPr>
        <p:txBody>
          <a:bodyPr>
            <a:normAutofit/>
          </a:bodyPr>
          <a:lstStyle/>
          <a:p>
            <a:r>
              <a:rPr lang="tr-TR" sz="3600" b="1" dirty="0" smtClean="0"/>
              <a:t>   EBA Şifresi Oluşturma</a:t>
            </a:r>
            <a:endParaRPr lang="tr-TR" sz="3600" b="1" dirty="0"/>
          </a:p>
        </p:txBody>
      </p:sp>
      <p:sp>
        <p:nvSpPr>
          <p:cNvPr id="3" name="İçerik Yer Tutucusu 2"/>
          <p:cNvSpPr>
            <a:spLocks noGrp="1"/>
          </p:cNvSpPr>
          <p:nvPr>
            <p:ph idx="1"/>
          </p:nvPr>
        </p:nvSpPr>
        <p:spPr>
          <a:xfrm>
            <a:off x="611560" y="1916832"/>
            <a:ext cx="5256584" cy="4119736"/>
          </a:xfrm>
        </p:spPr>
        <p:txBody>
          <a:bodyPr/>
          <a:lstStyle/>
          <a:p>
            <a:pPr>
              <a:lnSpc>
                <a:spcPct val="150000"/>
              </a:lnSpc>
            </a:pPr>
            <a:r>
              <a:rPr lang="tr-TR" sz="2400" dirty="0" err="1" smtClean="0">
                <a:solidFill>
                  <a:srgbClr val="FF0066"/>
                </a:solidFill>
              </a:rPr>
              <a:t>Eba</a:t>
            </a:r>
            <a:r>
              <a:rPr lang="tr-TR" sz="2400" dirty="0" smtClean="0">
                <a:solidFill>
                  <a:srgbClr val="FF0066"/>
                </a:solidFill>
              </a:rPr>
              <a:t>’ ya </a:t>
            </a:r>
            <a:r>
              <a:rPr lang="tr-TR" sz="2400" dirty="0" err="1" smtClean="0">
                <a:solidFill>
                  <a:srgbClr val="FF0066"/>
                </a:solidFill>
              </a:rPr>
              <a:t>Mebbis</a:t>
            </a:r>
            <a:r>
              <a:rPr lang="tr-TR" sz="2400" dirty="0" smtClean="0">
                <a:solidFill>
                  <a:srgbClr val="FF0066"/>
                </a:solidFill>
              </a:rPr>
              <a:t> Şifresi İle giriş yapıyoruz.</a:t>
            </a:r>
          </a:p>
          <a:p>
            <a:pPr>
              <a:lnSpc>
                <a:spcPct val="150000"/>
              </a:lnSpc>
            </a:pPr>
            <a:r>
              <a:rPr lang="tr-TR" sz="2400" dirty="0" smtClean="0">
                <a:solidFill>
                  <a:srgbClr val="FF0066"/>
                </a:solidFill>
              </a:rPr>
              <a:t>Şifre oluşturma ekranı geliyor.</a:t>
            </a:r>
          </a:p>
          <a:p>
            <a:pPr>
              <a:lnSpc>
                <a:spcPct val="150000"/>
              </a:lnSpc>
            </a:pPr>
            <a:r>
              <a:rPr lang="tr-TR" sz="2400" dirty="0" smtClean="0">
                <a:solidFill>
                  <a:srgbClr val="FF0066"/>
                </a:solidFill>
              </a:rPr>
              <a:t>Yeni şifre oluşturuluyor.</a:t>
            </a:r>
          </a:p>
          <a:p>
            <a:endParaRPr lang="tr-TR"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24128" y="1628799"/>
            <a:ext cx="3168352" cy="46705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115727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704088"/>
            <a:ext cx="7859216" cy="1143000"/>
          </a:xfrm>
        </p:spPr>
        <p:txBody>
          <a:bodyPr>
            <a:normAutofit/>
          </a:bodyPr>
          <a:lstStyle/>
          <a:p>
            <a:r>
              <a:rPr lang="tr-TR" sz="3600" b="1" dirty="0" smtClean="0"/>
              <a:t>   Akıllı Anahtar Oluşturma</a:t>
            </a:r>
            <a:endParaRPr lang="tr-TR" sz="3600" b="1" dirty="0"/>
          </a:p>
        </p:txBody>
      </p:sp>
      <p:sp>
        <p:nvSpPr>
          <p:cNvPr id="3" name="İçerik Yer Tutucusu 2"/>
          <p:cNvSpPr>
            <a:spLocks noGrp="1"/>
          </p:cNvSpPr>
          <p:nvPr>
            <p:ph idx="1"/>
          </p:nvPr>
        </p:nvSpPr>
        <p:spPr>
          <a:xfrm>
            <a:off x="683568" y="1700808"/>
            <a:ext cx="8003232" cy="4389120"/>
          </a:xfrm>
        </p:spPr>
        <p:txBody>
          <a:bodyPr/>
          <a:lstStyle/>
          <a:p>
            <a:endParaRPr lang="tr-TR" dirty="0" smtClean="0">
              <a:solidFill>
                <a:srgbClr val="FF0066"/>
              </a:solidFill>
            </a:endParaRPr>
          </a:p>
          <a:p>
            <a:pPr>
              <a:lnSpc>
                <a:spcPct val="150000"/>
              </a:lnSpc>
            </a:pPr>
            <a:r>
              <a:rPr lang="tr-TR" sz="2400" dirty="0" smtClean="0">
                <a:solidFill>
                  <a:srgbClr val="FF0066"/>
                </a:solidFill>
              </a:rPr>
              <a:t>Sınıflarda </a:t>
            </a:r>
            <a:r>
              <a:rPr lang="tr-TR" sz="2400" dirty="0">
                <a:solidFill>
                  <a:srgbClr val="FF0066"/>
                </a:solidFill>
              </a:rPr>
              <a:t> </a:t>
            </a:r>
            <a:r>
              <a:rPr lang="tr-TR" sz="2400" dirty="0" smtClean="0">
                <a:solidFill>
                  <a:srgbClr val="FF0066"/>
                </a:solidFill>
              </a:rPr>
              <a:t>EBA şifrenizin öğrenciler tarafından görülmesini istemiyorsanız Flash belleklerinizi akıllı anahtar yapabilirsiniz. </a:t>
            </a:r>
            <a:endParaRPr lang="tr-TR" sz="2400" dirty="0">
              <a:solidFill>
                <a:srgbClr val="FF0066"/>
              </a:solidFill>
            </a:endParaRPr>
          </a:p>
        </p:txBody>
      </p:sp>
    </p:spTree>
    <p:extLst>
      <p:ext uri="{BB962C8B-B14F-4D97-AF65-F5344CB8AC3E}">
        <p14:creationId xmlns="" xmlns:p14="http://schemas.microsoft.com/office/powerpoint/2010/main" val="752426880"/>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04664"/>
            <a:ext cx="8229600" cy="1143000"/>
          </a:xfrm>
        </p:spPr>
        <p:txBody>
          <a:bodyPr>
            <a:normAutofit/>
          </a:bodyPr>
          <a:lstStyle/>
          <a:p>
            <a:r>
              <a:rPr lang="tr-TR" sz="3600" b="1" dirty="0" err="1" smtClean="0"/>
              <a:t>Eba</a:t>
            </a:r>
            <a:r>
              <a:rPr lang="tr-TR" sz="3600" b="1" dirty="0" smtClean="0"/>
              <a:t> Profil</a:t>
            </a:r>
            <a:endParaRPr lang="tr-TR" sz="3600" b="1" dirty="0"/>
          </a:p>
        </p:txBody>
      </p:sp>
      <p:pic>
        <p:nvPicPr>
          <p:cNvPr id="4" name="3 Resim" descr="Adsız.png"/>
          <p:cNvPicPr>
            <a:picLocks noChangeAspect="1"/>
          </p:cNvPicPr>
          <p:nvPr/>
        </p:nvPicPr>
        <p:blipFill>
          <a:blip r:embed="rId2" cstate="print"/>
          <a:stretch>
            <a:fillRect/>
          </a:stretch>
        </p:blipFill>
        <p:spPr>
          <a:xfrm>
            <a:off x="214282" y="1571612"/>
            <a:ext cx="8715404" cy="4714908"/>
          </a:xfrm>
          <a:prstGeom prst="rect">
            <a:avLst/>
          </a:prstGeom>
        </p:spPr>
      </p:pic>
    </p:spTree>
    <p:extLst>
      <p:ext uri="{BB962C8B-B14F-4D97-AF65-F5344CB8AC3E}">
        <p14:creationId xmlns="" xmlns:p14="http://schemas.microsoft.com/office/powerpoint/2010/main" val="294586186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88116" y="764704"/>
            <a:ext cx="8229600" cy="1143000"/>
          </a:xfrm>
        </p:spPr>
        <p:txBody>
          <a:bodyPr>
            <a:normAutofit/>
          </a:bodyPr>
          <a:lstStyle/>
          <a:p>
            <a:r>
              <a:rPr lang="tr-TR" sz="3600" b="1" dirty="0" smtClean="0"/>
              <a:t>Öğrenci Şifre</a:t>
            </a:r>
            <a:endParaRPr lang="tr-TR" sz="3600" b="1" dirty="0"/>
          </a:p>
        </p:txBody>
      </p:sp>
      <p:sp>
        <p:nvSpPr>
          <p:cNvPr id="3" name="İçerik Yer Tutucusu 2"/>
          <p:cNvSpPr>
            <a:spLocks noGrp="1"/>
          </p:cNvSpPr>
          <p:nvPr>
            <p:ph idx="1"/>
          </p:nvPr>
        </p:nvSpPr>
        <p:spPr>
          <a:xfrm>
            <a:off x="539552" y="2132856"/>
            <a:ext cx="8229600" cy="4389120"/>
          </a:xfrm>
        </p:spPr>
        <p:txBody>
          <a:bodyPr/>
          <a:lstStyle/>
          <a:p>
            <a:pPr>
              <a:lnSpc>
                <a:spcPct val="150000"/>
              </a:lnSpc>
            </a:pPr>
            <a:r>
              <a:rPr lang="tr-TR" dirty="0" smtClean="0">
                <a:solidFill>
                  <a:srgbClr val="FF0066"/>
                </a:solidFill>
              </a:rPr>
              <a:t>Öğrencilerin EBA’ ya giriş yapabilmeleri ve tablet aktivasyonu için Sınıf Öğretmenleri tarafından şifre oluşturulması gerekiyor.</a:t>
            </a:r>
            <a:endParaRPr lang="tr-TR" dirty="0">
              <a:solidFill>
                <a:srgbClr val="FF0066"/>
              </a:solidFill>
            </a:endParaRPr>
          </a:p>
        </p:txBody>
      </p:sp>
    </p:spTree>
    <p:extLst>
      <p:ext uri="{BB962C8B-B14F-4D97-AF65-F5344CB8AC3E}">
        <p14:creationId xmlns="" xmlns:p14="http://schemas.microsoft.com/office/powerpoint/2010/main" val="2564541933"/>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692696"/>
            <a:ext cx="8229600" cy="1143000"/>
          </a:xfrm>
        </p:spPr>
        <p:txBody>
          <a:bodyPr/>
          <a:lstStyle/>
          <a:p>
            <a:r>
              <a:rPr lang="tr-TR" dirty="0" smtClean="0"/>
              <a:t>  </a:t>
            </a:r>
            <a:r>
              <a:rPr lang="tr-TR" sz="3600" b="1" dirty="0" smtClean="0"/>
              <a:t>Eba Dosya </a:t>
            </a:r>
            <a:endParaRPr lang="tr-TR" sz="3600" b="1" dirty="0"/>
          </a:p>
        </p:txBody>
      </p:sp>
      <p:sp>
        <p:nvSpPr>
          <p:cNvPr id="3" name="İçerik Yer Tutucusu 2"/>
          <p:cNvSpPr>
            <a:spLocks noGrp="1"/>
          </p:cNvSpPr>
          <p:nvPr>
            <p:ph idx="1"/>
          </p:nvPr>
        </p:nvSpPr>
        <p:spPr>
          <a:xfrm>
            <a:off x="827584" y="1935480"/>
            <a:ext cx="7859216" cy="4389120"/>
          </a:xfrm>
        </p:spPr>
        <p:txBody>
          <a:bodyPr/>
          <a:lstStyle/>
          <a:p>
            <a:endParaRPr lang="tr-TR" dirty="0" smtClean="0"/>
          </a:p>
          <a:p>
            <a:r>
              <a:rPr lang="tr-TR" sz="2400" dirty="0" smtClean="0">
                <a:solidFill>
                  <a:srgbClr val="FF0066"/>
                </a:solidFill>
              </a:rPr>
              <a:t>Paylaşım grubu oluşturma</a:t>
            </a:r>
          </a:p>
          <a:p>
            <a:endParaRPr lang="tr-TR" sz="2400" dirty="0">
              <a:solidFill>
                <a:srgbClr val="FF0066"/>
              </a:solidFill>
            </a:endParaRPr>
          </a:p>
          <a:p>
            <a:r>
              <a:rPr lang="tr-TR" sz="2400" dirty="0" smtClean="0">
                <a:solidFill>
                  <a:srgbClr val="FF0066"/>
                </a:solidFill>
              </a:rPr>
              <a:t>Dosya yükleme</a:t>
            </a:r>
          </a:p>
          <a:p>
            <a:endParaRPr lang="tr-TR" sz="2400" dirty="0">
              <a:solidFill>
                <a:srgbClr val="FF0066"/>
              </a:solidFill>
            </a:endParaRPr>
          </a:p>
          <a:p>
            <a:r>
              <a:rPr lang="tr-TR" sz="2400" dirty="0" smtClean="0">
                <a:solidFill>
                  <a:srgbClr val="FF0066"/>
                </a:solidFill>
              </a:rPr>
              <a:t>Dosya paylaşımı yapma</a:t>
            </a:r>
            <a:endParaRPr lang="tr-TR" sz="2400" dirty="0">
              <a:solidFill>
                <a:srgbClr val="FF0066"/>
              </a:solidFill>
            </a:endParaRPr>
          </a:p>
        </p:txBody>
      </p:sp>
    </p:spTree>
    <p:extLst>
      <p:ext uri="{BB962C8B-B14F-4D97-AF65-F5344CB8AC3E}">
        <p14:creationId xmlns="" xmlns:p14="http://schemas.microsoft.com/office/powerpoint/2010/main" val="59467756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4389120"/>
          </a:xfrm>
        </p:spPr>
        <p:txBody>
          <a:bodyPr>
            <a:normAutofit fontScale="92500" lnSpcReduction="10000"/>
          </a:bodyPr>
          <a:lstStyle/>
          <a:p>
            <a:pPr marL="0" indent="0" algn="ctr">
              <a:lnSpc>
                <a:spcPct val="200000"/>
              </a:lnSpc>
              <a:buNone/>
            </a:pPr>
            <a:r>
              <a:rPr lang="tr-TR" sz="2800" b="1" dirty="0">
                <a:solidFill>
                  <a:schemeClr val="tx2"/>
                </a:solidFill>
              </a:rPr>
              <a:t>www.eba.gov.tr</a:t>
            </a:r>
          </a:p>
          <a:p>
            <a:pPr marL="0" indent="0" algn="ctr">
              <a:lnSpc>
                <a:spcPct val="200000"/>
              </a:lnSpc>
              <a:buNone/>
            </a:pPr>
            <a:r>
              <a:rPr lang="tr-TR" sz="2800" b="1" dirty="0" smtClean="0">
                <a:solidFill>
                  <a:schemeClr val="tx2"/>
                </a:solidFill>
              </a:rPr>
              <a:t>destek@eba.gov.tr</a:t>
            </a:r>
          </a:p>
          <a:p>
            <a:pPr marL="0" indent="0" algn="ctr">
              <a:lnSpc>
                <a:spcPct val="200000"/>
              </a:lnSpc>
              <a:buNone/>
            </a:pPr>
            <a:r>
              <a:rPr lang="tr-TR" sz="2400" b="1" dirty="0">
                <a:solidFill>
                  <a:srgbClr val="FF0066"/>
                </a:solidFill>
              </a:rPr>
              <a:t>Eğitim Bilişim Ağı</a:t>
            </a:r>
            <a:r>
              <a:rPr lang="tr-TR" sz="2400" dirty="0">
                <a:solidFill>
                  <a:srgbClr val="FF0066"/>
                </a:solidFill>
              </a:rPr>
              <a:t> pilot aşamasında olan sosyal bir eğitim platformudur. Bu platforma ait her türlü hata, öneri ve dileklerinizi </a:t>
            </a:r>
            <a:r>
              <a:rPr lang="tr-TR" sz="2400" dirty="0">
                <a:solidFill>
                  <a:srgbClr val="FF0066"/>
                </a:solidFill>
                <a:hlinkClick r:id="rId2"/>
              </a:rPr>
              <a:t>destek@eba.gov.tr</a:t>
            </a:r>
            <a:r>
              <a:rPr lang="tr-TR" sz="2400" dirty="0">
                <a:solidFill>
                  <a:srgbClr val="FF0066"/>
                </a:solidFill>
              </a:rPr>
              <a:t> adresine okul ve kimlik bilgilerinizi de ekleyerek yollayabilirsiniz. </a:t>
            </a:r>
            <a:endParaRPr lang="tr-TR" sz="2400" b="1" dirty="0">
              <a:solidFill>
                <a:srgbClr val="FF0066"/>
              </a:solidFill>
            </a:endParaRPr>
          </a:p>
        </p:txBody>
      </p:sp>
    </p:spTree>
    <p:extLst>
      <p:ext uri="{BB962C8B-B14F-4D97-AF65-F5344CB8AC3E}">
        <p14:creationId xmlns="" xmlns:p14="http://schemas.microsoft.com/office/powerpoint/2010/main" val="2197005388"/>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09328"/>
            <a:ext cx="8507288" cy="6048672"/>
          </a:xfrm>
        </p:spPr>
        <p:txBody>
          <a:bodyPr>
            <a:normAutofit lnSpcReduction="10000"/>
          </a:bodyPr>
          <a:lstStyle/>
          <a:p>
            <a:r>
              <a:rPr lang="tr-TR" sz="2400" dirty="0" smtClean="0">
                <a:solidFill>
                  <a:srgbClr val="FF0066"/>
                </a:solidFill>
              </a:rPr>
              <a:t>Öğretmen ve öğrenciler başta olmak üzere eğitimin tüm paydaşları için tasarlanan EBA;</a:t>
            </a:r>
            <a:endParaRPr lang="tr-TR" sz="2400" dirty="0">
              <a:solidFill>
                <a:srgbClr val="FF0066"/>
              </a:solidFill>
            </a:endParaRPr>
          </a:p>
          <a:p>
            <a:pPr lvl="1"/>
            <a:r>
              <a:rPr lang="tr-TR" sz="2200" dirty="0">
                <a:solidFill>
                  <a:schemeClr val="accent1">
                    <a:lumMod val="50000"/>
                  </a:schemeClr>
                </a:solidFill>
              </a:rPr>
              <a:t>Farklı, zengin ve eğitici içerikler sunmak,</a:t>
            </a:r>
          </a:p>
          <a:p>
            <a:pPr lvl="1"/>
            <a:r>
              <a:rPr lang="tr-TR" sz="2200" dirty="0">
                <a:solidFill>
                  <a:schemeClr val="accent1">
                    <a:lumMod val="50000"/>
                  </a:schemeClr>
                </a:solidFill>
              </a:rPr>
              <a:t>Bilişim </a:t>
            </a:r>
            <a:r>
              <a:rPr lang="tr-TR" sz="2200" dirty="0" smtClean="0">
                <a:solidFill>
                  <a:schemeClr val="accent1">
                    <a:lumMod val="50000"/>
                  </a:schemeClr>
                </a:solidFill>
              </a:rPr>
              <a:t>kültürünü yaygınlaştırarak eğitimde </a:t>
            </a:r>
            <a:r>
              <a:rPr lang="tr-TR" sz="2200" dirty="0">
                <a:solidFill>
                  <a:schemeClr val="accent1">
                    <a:lumMod val="50000"/>
                  </a:schemeClr>
                </a:solidFill>
              </a:rPr>
              <a:t>kullanılmasını sağlamak,</a:t>
            </a:r>
          </a:p>
          <a:p>
            <a:pPr lvl="1"/>
            <a:r>
              <a:rPr lang="tr-TR" sz="2200" dirty="0">
                <a:solidFill>
                  <a:schemeClr val="accent1">
                    <a:lumMod val="50000"/>
                  </a:schemeClr>
                </a:solidFill>
              </a:rPr>
              <a:t>İçerikle ilgili ihtiyaçlarınıza cevap vermek,</a:t>
            </a:r>
          </a:p>
          <a:p>
            <a:pPr lvl="1"/>
            <a:r>
              <a:rPr lang="tr-TR" sz="2200" dirty="0">
                <a:solidFill>
                  <a:schemeClr val="accent1">
                    <a:lumMod val="50000"/>
                  </a:schemeClr>
                </a:solidFill>
              </a:rPr>
              <a:t>Sosyal ağ yapısıyla bilgi alışverişinde bulunmak,</a:t>
            </a:r>
          </a:p>
          <a:p>
            <a:pPr lvl="1"/>
            <a:r>
              <a:rPr lang="tr-TR" sz="2200" dirty="0">
                <a:solidFill>
                  <a:schemeClr val="accent1">
                    <a:lumMod val="50000"/>
                  </a:schemeClr>
                </a:solidFill>
              </a:rPr>
              <a:t>Zengin ve gittikçe büyüyen arşiviyle derslere katkı sağlamak,</a:t>
            </a:r>
          </a:p>
          <a:p>
            <a:pPr lvl="1"/>
            <a:r>
              <a:rPr lang="tr-TR" sz="2200" dirty="0">
                <a:solidFill>
                  <a:schemeClr val="accent1">
                    <a:lumMod val="50000"/>
                  </a:schemeClr>
                </a:solidFill>
              </a:rPr>
              <a:t>Bilgiyi öğrenirken aynı zamanda yeniden yapılandırabilmek ve bilgiden bilgi üretmek,</a:t>
            </a:r>
          </a:p>
          <a:p>
            <a:pPr lvl="1"/>
            <a:r>
              <a:rPr lang="tr-TR" sz="2200" dirty="0">
                <a:solidFill>
                  <a:schemeClr val="accent1">
                    <a:lumMod val="50000"/>
                  </a:schemeClr>
                </a:solidFill>
              </a:rPr>
              <a:t>Farklı öğrenme stillerine (sözel, görsel, sayısal, sosyal, bireysel, işitsel öğrenme) sahip öğrencileri de kapsamak,</a:t>
            </a:r>
          </a:p>
          <a:p>
            <a:pPr lvl="1"/>
            <a:r>
              <a:rPr lang="tr-TR" sz="2200" dirty="0">
                <a:solidFill>
                  <a:schemeClr val="accent1">
                    <a:lumMod val="50000"/>
                  </a:schemeClr>
                </a:solidFill>
              </a:rPr>
              <a:t>Bütün öğretmenleri ortak bir paydada buluşturarak eğitime el birliğiyle yön vermelerine ön ayak olmak,</a:t>
            </a:r>
          </a:p>
          <a:p>
            <a:pPr lvl="1"/>
            <a:r>
              <a:rPr lang="tr-TR" sz="2200" dirty="0">
                <a:solidFill>
                  <a:schemeClr val="accent1">
                    <a:lumMod val="50000"/>
                  </a:schemeClr>
                </a:solidFill>
              </a:rPr>
              <a:t>Teknolojiyi bir amaç olarak değil bir araç olarak kullanmak amacıyla tasarlanan sosyal bir eğitim platformudur.</a:t>
            </a:r>
          </a:p>
          <a:p>
            <a:pPr>
              <a:lnSpc>
                <a:spcPct val="150000"/>
              </a:lnSpc>
            </a:pPr>
            <a:endParaRPr lang="tr-TR" sz="2400" dirty="0"/>
          </a:p>
        </p:txBody>
      </p:sp>
    </p:spTree>
    <p:extLst>
      <p:ext uri="{BB962C8B-B14F-4D97-AF65-F5344CB8AC3E}">
        <p14:creationId xmlns="" xmlns:p14="http://schemas.microsoft.com/office/powerpoint/2010/main" val="37131289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 </a:t>
            </a:r>
            <a:endParaRPr lang="tr-TR" sz="3600" b="1" dirty="0"/>
          </a:p>
        </p:txBody>
      </p:sp>
      <p:sp>
        <p:nvSpPr>
          <p:cNvPr id="3" name="İçerik Yer Tutucusu 2"/>
          <p:cNvSpPr>
            <a:spLocks noGrp="1"/>
          </p:cNvSpPr>
          <p:nvPr>
            <p:ph idx="1"/>
          </p:nvPr>
        </p:nvSpPr>
        <p:spPr>
          <a:xfrm>
            <a:off x="457200" y="1556792"/>
            <a:ext cx="8229600" cy="4767808"/>
          </a:xfrm>
        </p:spPr>
        <p:txBody>
          <a:bodyPr>
            <a:normAutofit/>
          </a:bodyPr>
          <a:lstStyle/>
          <a:p>
            <a:pPr>
              <a:lnSpc>
                <a:spcPct val="150000"/>
              </a:lnSpc>
            </a:pPr>
            <a:r>
              <a:rPr lang="en-US" sz="2400" dirty="0">
                <a:solidFill>
                  <a:schemeClr val="tx2">
                    <a:lumMod val="75000"/>
                  </a:schemeClr>
                </a:solidFill>
              </a:rPr>
              <a:t>MEB ve içeriklerini paylaşmaya gönüllü eğitim firmaları tarafından hazırlanan pek çok dijital kaynak EBA’da yayınlanırken öğretmen ve öğrenciler de ürettikleri içerikleri sunma imkânı bulabileceklerdir. Eba sayesinde eğit</a:t>
            </a:r>
            <a:r>
              <a:rPr lang="tr-TR" sz="2400" dirty="0">
                <a:solidFill>
                  <a:schemeClr val="tx2">
                    <a:lumMod val="75000"/>
                  </a:schemeClr>
                </a:solidFill>
              </a:rPr>
              <a:t>i</a:t>
            </a:r>
            <a:r>
              <a:rPr lang="en-US" sz="2400" dirty="0">
                <a:solidFill>
                  <a:schemeClr val="tx2">
                    <a:lumMod val="75000"/>
                  </a:schemeClr>
                </a:solidFill>
              </a:rPr>
              <a:t>m fırsatları bütün öğrencilere eşit olarak dağıtılabilecektir.</a:t>
            </a:r>
            <a:endParaRPr lang="tr-TR" sz="2400" dirty="0">
              <a:solidFill>
                <a:schemeClr val="tx2">
                  <a:lumMod val="75000"/>
                </a:schemeClr>
              </a:solidFill>
            </a:endParaRPr>
          </a:p>
          <a:p>
            <a:pPr>
              <a:lnSpc>
                <a:spcPct val="150000"/>
              </a:lnSpc>
            </a:pPr>
            <a:endParaRPr lang="tr-TR" sz="2400" dirty="0"/>
          </a:p>
        </p:txBody>
      </p:sp>
      <p:pic>
        <p:nvPicPr>
          <p:cNvPr id="4" name="Resim 3" descr="Ekran Kırpm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0" y="4581128"/>
            <a:ext cx="4315428" cy="1914792"/>
          </a:xfrm>
          <a:prstGeom prst="rect">
            <a:avLst/>
          </a:prstGeom>
          <a:ln>
            <a:noFill/>
          </a:ln>
          <a:effectLst>
            <a:softEdge rad="112500"/>
          </a:effectLst>
        </p:spPr>
      </p:pic>
    </p:spTree>
    <p:extLst>
      <p:ext uri="{BB962C8B-B14F-4D97-AF65-F5344CB8AC3E}">
        <p14:creationId xmlns="" xmlns:p14="http://schemas.microsoft.com/office/powerpoint/2010/main" val="265266054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Unvan 1"/>
          <p:cNvSpPr>
            <a:spLocks noGrp="1"/>
          </p:cNvSpPr>
          <p:nvPr>
            <p:ph type="title"/>
          </p:nvPr>
        </p:nvSpPr>
        <p:spPr>
          <a:xfrm>
            <a:off x="226845" y="260648"/>
            <a:ext cx="4277443" cy="525462"/>
          </a:xfrm>
        </p:spPr>
        <p:txBody>
          <a:bodyPr>
            <a:normAutofit fontScale="90000"/>
          </a:bodyPr>
          <a:lstStyle/>
          <a:p>
            <a:pPr lvl="0" algn="l"/>
            <a:r>
              <a:rPr lang="tr-TR" dirty="0" smtClean="0">
                <a:solidFill>
                  <a:srgbClr val="0070C0"/>
                </a:solidFill>
                <a:effectLst>
                  <a:outerShdw blurRad="38100" dist="38100" dir="2700000" algn="tl">
                    <a:srgbClr val="000000">
                      <a:alpha val="43137"/>
                    </a:srgbClr>
                  </a:outerShdw>
                </a:effectLst>
              </a:rPr>
              <a:t>EBA da Yapılanlar</a:t>
            </a:r>
            <a:endParaRPr lang="en-US" dirty="0">
              <a:solidFill>
                <a:srgbClr val="0070C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197496"/>
            <a:ext cx="3025834" cy="15826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5776" y="3068960"/>
            <a:ext cx="3187059" cy="17837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64088" y="5011310"/>
            <a:ext cx="3080629" cy="16496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38011629"/>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Unvan 1"/>
          <p:cNvSpPr>
            <a:spLocks noGrp="1"/>
          </p:cNvSpPr>
          <p:nvPr>
            <p:ph type="title"/>
          </p:nvPr>
        </p:nvSpPr>
        <p:spPr>
          <a:xfrm>
            <a:off x="323528" y="484221"/>
            <a:ext cx="4277443" cy="525462"/>
          </a:xfrm>
        </p:spPr>
        <p:txBody>
          <a:bodyPr>
            <a:normAutofit fontScale="90000"/>
          </a:bodyPr>
          <a:lstStyle/>
          <a:p>
            <a:pPr lvl="0" algn="l"/>
            <a:r>
              <a:rPr lang="tr-TR" dirty="0" smtClean="0">
                <a:solidFill>
                  <a:srgbClr val="0070C0"/>
                </a:solidFill>
                <a:effectLst>
                  <a:outerShdw blurRad="38100" dist="38100" dir="2700000" algn="tl">
                    <a:srgbClr val="000000">
                      <a:alpha val="43137"/>
                    </a:srgbClr>
                  </a:outerShdw>
                </a:effectLst>
              </a:rPr>
              <a:t>EBA Ders Modülü</a:t>
            </a:r>
            <a:endParaRPr lang="en-US" dirty="0">
              <a:solidFill>
                <a:srgbClr val="0070C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91979" y="332656"/>
            <a:ext cx="2065010" cy="10801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Dikdörtgen 3"/>
          <p:cNvSpPr/>
          <p:nvPr/>
        </p:nvSpPr>
        <p:spPr>
          <a:xfrm>
            <a:off x="498899" y="1577749"/>
            <a:ext cx="7777001" cy="1323439"/>
          </a:xfrm>
          <a:prstGeom prst="rect">
            <a:avLst/>
          </a:prstGeom>
        </p:spPr>
        <p:txBody>
          <a:bodyPr wrap="square">
            <a:spAutoFit/>
          </a:bodyPr>
          <a:lstStyle/>
          <a:p>
            <a:pPr algn="just" fontAlgn="ctr"/>
            <a:r>
              <a:rPr lang="tr-TR" sz="2000" dirty="0" smtClean="0">
                <a:solidFill>
                  <a:srgbClr val="FF0066"/>
                </a:solidFill>
              </a:rPr>
              <a:t>Sınıf</a:t>
            </a:r>
            <a:r>
              <a:rPr lang="tr-TR" sz="2000" dirty="0">
                <a:solidFill>
                  <a:srgbClr val="FF0066"/>
                </a:solidFill>
              </a:rPr>
              <a:t>, Ünite, Konu, Kavram ve Kazanım bazında öğretmenin derste içeriklere kolayca ulaşabileceği etkileşimli tahta </a:t>
            </a:r>
            <a:r>
              <a:rPr lang="tr-TR" sz="2000" dirty="0" err="1">
                <a:solidFill>
                  <a:srgbClr val="FF0066"/>
                </a:solidFill>
              </a:rPr>
              <a:t>arayüzüdür</a:t>
            </a:r>
            <a:r>
              <a:rPr lang="tr-TR" sz="2000" dirty="0" smtClean="0">
                <a:solidFill>
                  <a:srgbClr val="FF0066"/>
                </a:solidFill>
              </a:rPr>
              <a:t>.</a:t>
            </a:r>
            <a:r>
              <a:rPr lang="en-US" sz="2000" dirty="0">
                <a:solidFill>
                  <a:srgbClr val="FF0066"/>
                </a:solidFill>
              </a:rPr>
              <a:t> </a:t>
            </a:r>
            <a:endParaRPr lang="tr-TR" sz="2000" dirty="0" smtClean="0">
              <a:solidFill>
                <a:srgbClr val="FF0066"/>
              </a:solidFill>
            </a:endParaRPr>
          </a:p>
          <a:p>
            <a:pPr algn="just" fontAlgn="ctr"/>
            <a:r>
              <a:rPr lang="en-US" sz="2000" dirty="0" err="1" smtClean="0">
                <a:solidFill>
                  <a:srgbClr val="FF0066"/>
                </a:solidFill>
              </a:rPr>
              <a:t>Etkileşimli</a:t>
            </a:r>
            <a:r>
              <a:rPr lang="tr-TR" sz="2000" dirty="0">
                <a:solidFill>
                  <a:srgbClr val="FF0066"/>
                </a:solidFill>
              </a:rPr>
              <a:t> </a:t>
            </a:r>
            <a:r>
              <a:rPr lang="en-US" sz="2000" dirty="0" err="1" smtClean="0">
                <a:solidFill>
                  <a:srgbClr val="FF0066"/>
                </a:solidFill>
              </a:rPr>
              <a:t>tahtalarda</a:t>
            </a:r>
            <a:r>
              <a:rPr lang="en-US" sz="2000" dirty="0" smtClean="0">
                <a:solidFill>
                  <a:srgbClr val="FF0066"/>
                </a:solidFill>
              </a:rPr>
              <a:t> </a:t>
            </a:r>
            <a:r>
              <a:rPr lang="en-US" sz="2000" dirty="0" err="1" smtClean="0">
                <a:solidFill>
                  <a:srgbClr val="FF0066"/>
                </a:solidFill>
              </a:rPr>
              <a:t>kullanılmak</a:t>
            </a:r>
            <a:r>
              <a:rPr lang="tr-TR" sz="2000" dirty="0">
                <a:solidFill>
                  <a:srgbClr val="FF0066"/>
                </a:solidFill>
              </a:rPr>
              <a:t> </a:t>
            </a:r>
            <a:r>
              <a:rPr lang="en-US" sz="2000" dirty="0" err="1" smtClean="0">
                <a:solidFill>
                  <a:srgbClr val="FF0066"/>
                </a:solidFill>
              </a:rPr>
              <a:t>üzere</a:t>
            </a:r>
            <a:r>
              <a:rPr lang="en-US" sz="2000" dirty="0" smtClean="0">
                <a:solidFill>
                  <a:srgbClr val="FF0066"/>
                </a:solidFill>
              </a:rPr>
              <a:t> </a:t>
            </a:r>
            <a:r>
              <a:rPr lang="en-US" sz="2000" dirty="0">
                <a:solidFill>
                  <a:srgbClr val="FF0066"/>
                </a:solidFill>
              </a:rPr>
              <a:t>eğitim </a:t>
            </a:r>
            <a:r>
              <a:rPr lang="en-US" sz="2000" dirty="0" err="1">
                <a:solidFill>
                  <a:srgbClr val="FF0066"/>
                </a:solidFill>
              </a:rPr>
              <a:t>kaynakları</a:t>
            </a:r>
            <a:r>
              <a:rPr lang="en-US" sz="2000" dirty="0">
                <a:solidFill>
                  <a:srgbClr val="FF0066"/>
                </a:solidFill>
              </a:rPr>
              <a:t> </a:t>
            </a:r>
            <a:r>
              <a:rPr lang="en-US" sz="2000" dirty="0" err="1">
                <a:solidFill>
                  <a:srgbClr val="FF0066"/>
                </a:solidFill>
              </a:rPr>
              <a:t>hazırlanmış</a:t>
            </a:r>
            <a:r>
              <a:rPr lang="en-US" sz="2000" dirty="0" smtClean="0">
                <a:solidFill>
                  <a:srgbClr val="FF0066"/>
                </a:solidFill>
              </a:rPr>
              <a:t>, </a:t>
            </a:r>
            <a:r>
              <a:rPr lang="en-US" sz="2000" dirty="0" err="1">
                <a:solidFill>
                  <a:srgbClr val="FF0066"/>
                </a:solidFill>
              </a:rPr>
              <a:t>hizmete</a:t>
            </a:r>
            <a:r>
              <a:rPr lang="en-US" sz="2000" dirty="0">
                <a:solidFill>
                  <a:srgbClr val="FF0066"/>
                </a:solidFill>
              </a:rPr>
              <a:t> </a:t>
            </a:r>
            <a:r>
              <a:rPr lang="en-US" sz="2000" dirty="0" err="1">
                <a:solidFill>
                  <a:srgbClr val="FF0066"/>
                </a:solidFill>
              </a:rPr>
              <a:t>sunulmuştur</a:t>
            </a:r>
            <a:r>
              <a:rPr lang="en-US" sz="2000" dirty="0" smtClean="0">
                <a:solidFill>
                  <a:srgbClr val="FF0066"/>
                </a:solidFill>
              </a:rPr>
              <a:t>.</a:t>
            </a:r>
            <a:endParaRPr lang="en-US" sz="2000" dirty="0">
              <a:solidFill>
                <a:srgbClr val="FF0066"/>
              </a:solidFill>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7896" y="3168263"/>
            <a:ext cx="7524328" cy="33317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2033667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Unvan 1"/>
          <p:cNvSpPr>
            <a:spLocks noGrp="1"/>
          </p:cNvSpPr>
          <p:nvPr>
            <p:ph type="title"/>
          </p:nvPr>
        </p:nvSpPr>
        <p:spPr>
          <a:xfrm>
            <a:off x="226845" y="260648"/>
            <a:ext cx="4277443" cy="525462"/>
          </a:xfrm>
        </p:spPr>
        <p:txBody>
          <a:bodyPr>
            <a:normAutofit fontScale="90000"/>
          </a:bodyPr>
          <a:lstStyle/>
          <a:p>
            <a:pPr lvl="0" algn="l"/>
            <a:r>
              <a:rPr lang="tr-TR" dirty="0" smtClean="0">
                <a:solidFill>
                  <a:srgbClr val="0070C0"/>
                </a:solidFill>
                <a:effectLst>
                  <a:outerShdw blurRad="38100" dist="38100" dir="2700000" algn="tl">
                    <a:srgbClr val="000000">
                      <a:alpha val="43137"/>
                    </a:srgbClr>
                  </a:outerShdw>
                </a:effectLst>
              </a:rPr>
              <a:t>Paylaşım Modülü</a:t>
            </a:r>
            <a:endParaRPr lang="en-US" dirty="0">
              <a:solidFill>
                <a:srgbClr val="0070C0"/>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2918472" y="1529059"/>
            <a:ext cx="2431508" cy="38044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Metin kutusu 8"/>
          <p:cNvSpPr txBox="1"/>
          <p:nvPr/>
        </p:nvSpPr>
        <p:spPr>
          <a:xfrm>
            <a:off x="1568609" y="4320353"/>
            <a:ext cx="1123641" cy="369332"/>
          </a:xfrm>
          <a:prstGeom prst="rect">
            <a:avLst/>
          </a:prstGeom>
          <a:noFill/>
        </p:spPr>
        <p:txBody>
          <a:bodyPr wrap="square" rtlCol="0">
            <a:spAutoFit/>
          </a:bodyPr>
          <a:lstStyle/>
          <a:p>
            <a:pPr algn="ctr"/>
            <a:r>
              <a:rPr lang="tr-TR" dirty="0" smtClean="0">
                <a:solidFill>
                  <a:prstClr val="black"/>
                </a:solidFill>
              </a:rPr>
              <a:t>Haberler</a:t>
            </a:r>
            <a:endParaRPr lang="tr-TR" dirty="0">
              <a:solidFill>
                <a:prstClr val="black"/>
              </a:solidFill>
            </a:endParaRPr>
          </a:p>
        </p:txBody>
      </p:sp>
      <p:sp>
        <p:nvSpPr>
          <p:cNvPr id="10" name="Metin kutusu 9"/>
          <p:cNvSpPr txBox="1"/>
          <p:nvPr/>
        </p:nvSpPr>
        <p:spPr>
          <a:xfrm>
            <a:off x="1907704" y="3241074"/>
            <a:ext cx="1185538" cy="369332"/>
          </a:xfrm>
          <a:prstGeom prst="rect">
            <a:avLst/>
          </a:prstGeom>
          <a:noFill/>
        </p:spPr>
        <p:txBody>
          <a:bodyPr wrap="square" rtlCol="0">
            <a:spAutoFit/>
          </a:bodyPr>
          <a:lstStyle/>
          <a:p>
            <a:pPr algn="ctr"/>
            <a:r>
              <a:rPr lang="tr-TR" dirty="0" err="1" smtClean="0">
                <a:solidFill>
                  <a:prstClr val="black"/>
                </a:solidFill>
              </a:rPr>
              <a:t>döküman</a:t>
            </a:r>
            <a:endParaRPr lang="tr-TR" dirty="0">
              <a:solidFill>
                <a:prstClr val="black"/>
              </a:solidFill>
            </a:endParaRPr>
          </a:p>
        </p:txBody>
      </p:sp>
      <p:sp>
        <p:nvSpPr>
          <p:cNvPr id="11" name="Metin kutusu 10"/>
          <p:cNvSpPr txBox="1"/>
          <p:nvPr/>
        </p:nvSpPr>
        <p:spPr>
          <a:xfrm>
            <a:off x="3788261" y="1392157"/>
            <a:ext cx="1042358" cy="369332"/>
          </a:xfrm>
          <a:prstGeom prst="rect">
            <a:avLst/>
          </a:prstGeom>
          <a:noFill/>
        </p:spPr>
        <p:txBody>
          <a:bodyPr wrap="square" rtlCol="0">
            <a:spAutoFit/>
          </a:bodyPr>
          <a:lstStyle/>
          <a:p>
            <a:pPr algn="ctr"/>
            <a:r>
              <a:rPr lang="tr-TR" dirty="0" smtClean="0">
                <a:solidFill>
                  <a:prstClr val="black"/>
                </a:solidFill>
              </a:rPr>
              <a:t>E-kitap</a:t>
            </a:r>
            <a:endParaRPr lang="tr-TR" dirty="0">
              <a:solidFill>
                <a:prstClr val="black"/>
              </a:solidFill>
            </a:endParaRPr>
          </a:p>
        </p:txBody>
      </p:sp>
      <p:sp>
        <p:nvSpPr>
          <p:cNvPr id="12" name="Metin kutusu 11"/>
          <p:cNvSpPr txBox="1"/>
          <p:nvPr/>
        </p:nvSpPr>
        <p:spPr>
          <a:xfrm>
            <a:off x="5422458" y="1392157"/>
            <a:ext cx="866488" cy="369332"/>
          </a:xfrm>
          <a:prstGeom prst="rect">
            <a:avLst/>
          </a:prstGeom>
          <a:noFill/>
        </p:spPr>
        <p:txBody>
          <a:bodyPr wrap="square" rtlCol="0">
            <a:spAutoFit/>
          </a:bodyPr>
          <a:lstStyle/>
          <a:p>
            <a:pPr algn="ctr"/>
            <a:r>
              <a:rPr lang="tr-TR" dirty="0" smtClean="0">
                <a:solidFill>
                  <a:prstClr val="black"/>
                </a:solidFill>
              </a:rPr>
              <a:t>Video</a:t>
            </a:r>
            <a:endParaRPr lang="tr-TR" dirty="0">
              <a:solidFill>
                <a:prstClr val="black"/>
              </a:solidFill>
            </a:endParaRPr>
          </a:p>
        </p:txBody>
      </p:sp>
      <p:sp>
        <p:nvSpPr>
          <p:cNvPr id="13" name="Metin kutusu 12"/>
          <p:cNvSpPr txBox="1"/>
          <p:nvPr/>
        </p:nvSpPr>
        <p:spPr>
          <a:xfrm>
            <a:off x="6718430" y="2143925"/>
            <a:ext cx="711337" cy="369332"/>
          </a:xfrm>
          <a:prstGeom prst="rect">
            <a:avLst/>
          </a:prstGeom>
          <a:noFill/>
        </p:spPr>
        <p:txBody>
          <a:bodyPr wrap="square" rtlCol="0">
            <a:spAutoFit/>
          </a:bodyPr>
          <a:lstStyle/>
          <a:p>
            <a:pPr algn="ctr"/>
            <a:r>
              <a:rPr lang="tr-TR" dirty="0" smtClean="0">
                <a:solidFill>
                  <a:prstClr val="black"/>
                </a:solidFill>
              </a:rPr>
              <a:t>Ses</a:t>
            </a:r>
            <a:endParaRPr lang="tr-TR" dirty="0">
              <a:solidFill>
                <a:prstClr val="black"/>
              </a:solidFill>
            </a:endParaRPr>
          </a:p>
        </p:txBody>
      </p:sp>
      <p:sp>
        <p:nvSpPr>
          <p:cNvPr id="14" name="Metin kutusu 13"/>
          <p:cNvSpPr txBox="1"/>
          <p:nvPr/>
        </p:nvSpPr>
        <p:spPr>
          <a:xfrm>
            <a:off x="6478821" y="3166474"/>
            <a:ext cx="900866" cy="369332"/>
          </a:xfrm>
          <a:prstGeom prst="rect">
            <a:avLst/>
          </a:prstGeom>
          <a:noFill/>
        </p:spPr>
        <p:txBody>
          <a:bodyPr wrap="square" rtlCol="0">
            <a:spAutoFit/>
          </a:bodyPr>
          <a:lstStyle/>
          <a:p>
            <a:pPr algn="ctr"/>
            <a:r>
              <a:rPr lang="tr-TR" dirty="0" smtClean="0">
                <a:solidFill>
                  <a:prstClr val="black"/>
                </a:solidFill>
              </a:rPr>
              <a:t>Görsel </a:t>
            </a:r>
            <a:endParaRPr lang="tr-TR" dirty="0">
              <a:solidFill>
                <a:prstClr val="black"/>
              </a:solidFill>
            </a:endParaRPr>
          </a:p>
        </p:txBody>
      </p:sp>
      <p:sp>
        <p:nvSpPr>
          <p:cNvPr id="15" name="Metin kutusu 14"/>
          <p:cNvSpPr txBox="1"/>
          <p:nvPr/>
        </p:nvSpPr>
        <p:spPr>
          <a:xfrm>
            <a:off x="6347921" y="4307326"/>
            <a:ext cx="1484416" cy="369332"/>
          </a:xfrm>
          <a:prstGeom prst="rect">
            <a:avLst/>
          </a:prstGeom>
          <a:noFill/>
        </p:spPr>
        <p:txBody>
          <a:bodyPr wrap="square" rtlCol="0">
            <a:spAutoFit/>
          </a:bodyPr>
          <a:lstStyle/>
          <a:p>
            <a:pPr algn="ctr"/>
            <a:r>
              <a:rPr lang="tr-TR" dirty="0" smtClean="0">
                <a:solidFill>
                  <a:prstClr val="black"/>
                </a:solidFill>
              </a:rPr>
              <a:t>Tartışalım</a:t>
            </a:r>
            <a:endParaRPr lang="tr-TR" dirty="0">
              <a:solidFill>
                <a:prstClr val="black"/>
              </a:solidFill>
            </a:endParaRPr>
          </a:p>
        </p:txBody>
      </p:sp>
      <p:pic>
        <p:nvPicPr>
          <p:cNvPr id="16" name="Resim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77601" y="3056819"/>
            <a:ext cx="743123" cy="743123"/>
          </a:xfrm>
          <a:prstGeom prst="rect">
            <a:avLst/>
          </a:prstGeom>
        </p:spPr>
      </p:pic>
      <p:pic>
        <p:nvPicPr>
          <p:cNvPr id="17" name="Resim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93242" y="1196752"/>
            <a:ext cx="743123" cy="743123"/>
          </a:xfrm>
          <a:prstGeom prst="rect">
            <a:avLst/>
          </a:prstGeom>
        </p:spPr>
      </p:pic>
      <p:pic>
        <p:nvPicPr>
          <p:cNvPr id="18" name="Resim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19993" y="3032040"/>
            <a:ext cx="743123" cy="743123"/>
          </a:xfrm>
          <a:prstGeom prst="rect">
            <a:avLst/>
          </a:prstGeom>
        </p:spPr>
      </p:pic>
      <p:pic>
        <p:nvPicPr>
          <p:cNvPr id="19" name="Resim 1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52173" y="4202106"/>
            <a:ext cx="743123" cy="743123"/>
          </a:xfrm>
          <a:prstGeom prst="rect">
            <a:avLst/>
          </a:prstGeom>
        </p:spPr>
      </p:pic>
      <p:pic>
        <p:nvPicPr>
          <p:cNvPr id="20" name="Resim 1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001714" y="1891188"/>
            <a:ext cx="743123" cy="743123"/>
          </a:xfrm>
          <a:prstGeom prst="rect">
            <a:avLst/>
          </a:prstGeom>
        </p:spPr>
      </p:pic>
      <p:pic>
        <p:nvPicPr>
          <p:cNvPr id="22" name="Resim 2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751641" y="1203146"/>
            <a:ext cx="743123" cy="743123"/>
          </a:xfrm>
          <a:prstGeom prst="rect">
            <a:avLst/>
          </a:prstGeom>
        </p:spPr>
      </p:pic>
      <p:pic>
        <p:nvPicPr>
          <p:cNvPr id="3" name="Resim 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649506" y="1995234"/>
            <a:ext cx="716061" cy="740335"/>
          </a:xfrm>
          <a:prstGeom prst="rect">
            <a:avLst/>
          </a:prstGeom>
        </p:spPr>
      </p:pic>
      <p:sp>
        <p:nvSpPr>
          <p:cNvPr id="23" name="Metin kutusu 22"/>
          <p:cNvSpPr txBox="1"/>
          <p:nvPr/>
        </p:nvSpPr>
        <p:spPr>
          <a:xfrm>
            <a:off x="2412749" y="2189231"/>
            <a:ext cx="1052053" cy="369332"/>
          </a:xfrm>
          <a:prstGeom prst="rect">
            <a:avLst/>
          </a:prstGeom>
          <a:noFill/>
        </p:spPr>
        <p:txBody>
          <a:bodyPr wrap="square" rtlCol="0">
            <a:spAutoFit/>
          </a:bodyPr>
          <a:lstStyle/>
          <a:p>
            <a:pPr algn="ctr"/>
            <a:r>
              <a:rPr lang="tr-TR" dirty="0" smtClean="0">
                <a:solidFill>
                  <a:prstClr val="black"/>
                </a:solidFill>
              </a:rPr>
              <a:t>E-Dergi</a:t>
            </a:r>
            <a:endParaRPr lang="tr-TR" dirty="0">
              <a:solidFill>
                <a:prstClr val="black"/>
              </a:solidFill>
            </a:endParaRPr>
          </a:p>
        </p:txBody>
      </p:sp>
      <p:pic>
        <p:nvPicPr>
          <p:cNvPr id="4" name="Resim 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533894" y="4172892"/>
            <a:ext cx="677456" cy="677456"/>
          </a:xfrm>
          <a:prstGeom prst="rect">
            <a:avLst/>
          </a:prstGeom>
        </p:spPr>
      </p:pic>
      <p:pic>
        <p:nvPicPr>
          <p:cNvPr id="6" name="Resim 5"/>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rot="156562">
            <a:off x="2365567" y="5259224"/>
            <a:ext cx="2515893" cy="3886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 name="Metin kutusu 33"/>
          <p:cNvSpPr txBox="1"/>
          <p:nvPr/>
        </p:nvSpPr>
        <p:spPr>
          <a:xfrm rot="335661">
            <a:off x="2810557" y="5611405"/>
            <a:ext cx="1484416" cy="369332"/>
          </a:xfrm>
          <a:prstGeom prst="rect">
            <a:avLst/>
          </a:prstGeom>
          <a:noFill/>
        </p:spPr>
        <p:txBody>
          <a:bodyPr wrap="square" rtlCol="0">
            <a:spAutoFit/>
          </a:bodyPr>
          <a:lstStyle/>
          <a:p>
            <a:pPr algn="ctr"/>
            <a:r>
              <a:rPr lang="tr-TR" dirty="0" smtClean="0">
                <a:solidFill>
                  <a:prstClr val="black"/>
                </a:solidFill>
              </a:rPr>
              <a:t>Arama</a:t>
            </a:r>
            <a:endParaRPr lang="tr-TR" dirty="0">
              <a:solidFill>
                <a:prstClr val="black"/>
              </a:solidFill>
            </a:endParaRPr>
          </a:p>
        </p:txBody>
      </p:sp>
      <p:pic>
        <p:nvPicPr>
          <p:cNvPr id="1027"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821" y="163639"/>
            <a:ext cx="2135373" cy="11951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2718952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2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755576" y="921402"/>
            <a:ext cx="3583930" cy="646331"/>
          </a:xfrm>
          <a:prstGeom prst="rect">
            <a:avLst/>
          </a:prstGeom>
        </p:spPr>
        <p:txBody>
          <a:bodyPr wrap="none">
            <a:spAutoFit/>
          </a:bodyPr>
          <a:lstStyle/>
          <a:p>
            <a:r>
              <a:rPr lang="tr-TR" sz="3600" b="1" dirty="0" smtClean="0">
                <a:solidFill>
                  <a:schemeClr val="tx2"/>
                </a:solidFill>
                <a:latin typeface="+mj-lt"/>
              </a:rPr>
              <a:t>Portaller Modülü:</a:t>
            </a:r>
            <a:endParaRPr lang="tr-TR" sz="3600" dirty="0">
              <a:solidFill>
                <a:schemeClr val="tx2"/>
              </a:solidFill>
              <a:latin typeface="+mj-lt"/>
            </a:endParaRPr>
          </a:p>
        </p:txBody>
      </p:sp>
      <p:sp>
        <p:nvSpPr>
          <p:cNvPr id="3" name="Dikdörtgen 2"/>
          <p:cNvSpPr/>
          <p:nvPr/>
        </p:nvSpPr>
        <p:spPr>
          <a:xfrm>
            <a:off x="755576" y="1684349"/>
            <a:ext cx="7874413" cy="1015663"/>
          </a:xfrm>
          <a:prstGeom prst="rect">
            <a:avLst/>
          </a:prstGeom>
        </p:spPr>
        <p:txBody>
          <a:bodyPr wrap="square">
            <a:spAutoFit/>
          </a:bodyPr>
          <a:lstStyle/>
          <a:p>
            <a:r>
              <a:rPr lang="tr-TR" sz="2000" dirty="0">
                <a:solidFill>
                  <a:srgbClr val="FF0066"/>
                </a:solidFill>
              </a:rPr>
              <a:t>B</a:t>
            </a:r>
            <a:r>
              <a:rPr lang="tr-TR" sz="2000" dirty="0" smtClean="0">
                <a:solidFill>
                  <a:srgbClr val="FF0066"/>
                </a:solidFill>
              </a:rPr>
              <a:t>irbirinden </a:t>
            </a:r>
            <a:r>
              <a:rPr lang="tr-TR" sz="2000" dirty="0">
                <a:solidFill>
                  <a:srgbClr val="FF0066"/>
                </a:solidFill>
              </a:rPr>
              <a:t>bağımsız eğitim portallerini aynı adreste buluşturmak ve okul ağı içerisinde ücretsiz olarak kullanıma sunmak amacıyla tasarlanan bir modüldür</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5621" y="2697843"/>
            <a:ext cx="7642803" cy="39379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36296" y="738498"/>
            <a:ext cx="1727684" cy="9251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1647581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hlinkClick r:id="rId2"/>
          </p:cNvPr>
          <p:cNvSpPr/>
          <p:nvPr/>
        </p:nvSpPr>
        <p:spPr>
          <a:xfrm>
            <a:off x="413635" y="802605"/>
            <a:ext cx="3452612" cy="646331"/>
          </a:xfrm>
          <a:prstGeom prst="rect">
            <a:avLst/>
          </a:prstGeom>
        </p:spPr>
        <p:txBody>
          <a:bodyPr wrap="none">
            <a:spAutoFit/>
          </a:bodyPr>
          <a:lstStyle/>
          <a:p>
            <a:r>
              <a:rPr lang="tr-TR" sz="3600" b="1" dirty="0" smtClean="0">
                <a:solidFill>
                  <a:schemeClr val="tx2"/>
                </a:solidFill>
                <a:latin typeface="+mj-lt"/>
              </a:rPr>
              <a:t>e - dergi modülü:</a:t>
            </a:r>
            <a:endParaRPr lang="tr-TR" sz="3600" dirty="0">
              <a:solidFill>
                <a:schemeClr val="tx2"/>
              </a:solidFill>
              <a:latin typeface="+mj-lt"/>
            </a:endParaRPr>
          </a:p>
        </p:txBody>
      </p:sp>
      <p:sp>
        <p:nvSpPr>
          <p:cNvPr id="3" name="Metin kutusu 2"/>
          <p:cNvSpPr txBox="1"/>
          <p:nvPr/>
        </p:nvSpPr>
        <p:spPr>
          <a:xfrm>
            <a:off x="338564" y="1340768"/>
            <a:ext cx="8158833" cy="1477328"/>
          </a:xfrm>
          <a:prstGeom prst="rect">
            <a:avLst/>
          </a:prstGeom>
          <a:noFill/>
        </p:spPr>
        <p:txBody>
          <a:bodyPr wrap="square" rtlCol="0">
            <a:spAutoFit/>
          </a:bodyPr>
          <a:lstStyle/>
          <a:p>
            <a:pPr>
              <a:lnSpc>
                <a:spcPct val="150000"/>
              </a:lnSpc>
            </a:pPr>
            <a:r>
              <a:rPr lang="tr-TR" sz="2000" dirty="0" smtClean="0">
                <a:solidFill>
                  <a:srgbClr val="FF0066"/>
                </a:solidFill>
                <a:latin typeface="Candara" pitchFamily="34" charset="0"/>
              </a:rPr>
              <a:t>E-Dergi </a:t>
            </a:r>
            <a:r>
              <a:rPr lang="tr-TR" sz="2000" dirty="0">
                <a:solidFill>
                  <a:srgbClr val="FF0066"/>
                </a:solidFill>
                <a:latin typeface="Candara" pitchFamily="34" charset="0"/>
              </a:rPr>
              <a:t>modülü birbirinden bağımsız </a:t>
            </a:r>
            <a:r>
              <a:rPr lang="tr-TR" sz="2000" dirty="0" smtClean="0">
                <a:solidFill>
                  <a:srgbClr val="FF0066"/>
                </a:solidFill>
                <a:latin typeface="Candara" pitchFamily="34" charset="0"/>
              </a:rPr>
              <a:t>eğitime yardımcı dergilere dijital olarak ulaşabilmek ve </a:t>
            </a:r>
            <a:r>
              <a:rPr lang="tr-TR" sz="2000" dirty="0">
                <a:solidFill>
                  <a:srgbClr val="FF0066"/>
                </a:solidFill>
                <a:latin typeface="Candara" pitchFamily="34" charset="0"/>
              </a:rPr>
              <a:t>okul ağı </a:t>
            </a:r>
            <a:r>
              <a:rPr lang="tr-TR" sz="2000" dirty="0" smtClean="0">
                <a:solidFill>
                  <a:srgbClr val="FF0066"/>
                </a:solidFill>
                <a:latin typeface="Candara" pitchFamily="34" charset="0"/>
              </a:rPr>
              <a:t>içerisinde veya her yerden </a:t>
            </a:r>
            <a:r>
              <a:rPr lang="tr-TR" sz="2000" dirty="0">
                <a:solidFill>
                  <a:srgbClr val="FF0066"/>
                </a:solidFill>
                <a:latin typeface="Candara" pitchFamily="34" charset="0"/>
              </a:rPr>
              <a:t>ücretsiz olarak kullanıma sunmak amacıyla tasarlanan bir modüldür.</a:t>
            </a:r>
            <a:r>
              <a:rPr lang="tr-TR" dirty="0">
                <a:latin typeface="Candara" pitchFamily="34" charset="0"/>
              </a:rPr>
              <a:t> </a:t>
            </a: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8564" y="2816461"/>
            <a:ext cx="8158833" cy="36844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3341429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620</TotalTime>
  <Words>723</Words>
  <Application>Microsoft Office PowerPoint</Application>
  <PresentationFormat>Ekran Gösterisi (4:3)</PresentationFormat>
  <Paragraphs>82</Paragraphs>
  <Slides>27</Slides>
  <Notes>1</Notes>
  <HiddenSlides>0</HiddenSlides>
  <MMClips>0</MMClips>
  <ScaleCrop>false</ScaleCrop>
  <HeadingPairs>
    <vt:vector size="4" baseType="variant">
      <vt:variant>
        <vt:lpstr>Tema</vt:lpstr>
      </vt:variant>
      <vt:variant>
        <vt:i4>2</vt:i4>
      </vt:variant>
      <vt:variant>
        <vt:lpstr>Slayt Başlıkları</vt:lpstr>
      </vt:variant>
      <vt:variant>
        <vt:i4>27</vt:i4>
      </vt:variant>
    </vt:vector>
  </HeadingPairs>
  <TitlesOfParts>
    <vt:vector size="29" baseType="lpstr">
      <vt:lpstr>Akış</vt:lpstr>
      <vt:lpstr>Kalabalık</vt:lpstr>
      <vt:lpstr>    EBA (Eğitim Bilişim Ağı) Portalının Tanıtım Semineri  </vt:lpstr>
      <vt:lpstr>   EBA Nedir?</vt:lpstr>
      <vt:lpstr>Slayt 3</vt:lpstr>
      <vt:lpstr> </vt:lpstr>
      <vt:lpstr>EBA da Yapılanlar</vt:lpstr>
      <vt:lpstr>EBA Ders Modülü</vt:lpstr>
      <vt:lpstr>Paylaşım Modülü</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   EBA Şifresi Oluşturma</vt:lpstr>
      <vt:lpstr>   Akıllı Anahtar Oluşturma</vt:lpstr>
      <vt:lpstr>Eba Profil</vt:lpstr>
      <vt:lpstr>Öğrenci Şifre</vt:lpstr>
      <vt:lpstr>  Eba Dosya </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2013-2014 Eğitim Öğretim Yılı Haziran Dönemi Bilişim Teknolojileri Semineri</dc:title>
  <dc:creator>betul</dc:creator>
  <cp:lastModifiedBy>TOSHIBA-</cp:lastModifiedBy>
  <cp:revision>62</cp:revision>
  <dcterms:created xsi:type="dcterms:W3CDTF">2014-06-19T17:59:04Z</dcterms:created>
  <dcterms:modified xsi:type="dcterms:W3CDTF">2016-06-28T21:04:04Z</dcterms:modified>
</cp:coreProperties>
</file>